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9" r:id="rId4"/>
    <p:sldId id="260" r:id="rId5"/>
    <p:sldId id="261" r:id="rId6"/>
    <p:sldId id="262" r:id="rId7"/>
    <p:sldId id="263" r:id="rId8"/>
    <p:sldId id="265" r:id="rId9"/>
    <p:sldId id="266" r:id="rId10"/>
    <p:sldId id="267" r:id="rId11"/>
    <p:sldId id="268" r:id="rId12"/>
    <p:sldId id="269" r:id="rId13"/>
    <p:sldId id="270" r:id="rId14"/>
    <p:sldId id="271" r:id="rId15"/>
    <p:sldId id="272" r:id="rId16"/>
    <p:sldId id="273" r:id="rId17"/>
    <p:sldId id="274" r:id="rId18"/>
    <p:sldId id="276" r:id="rId19"/>
    <p:sldId id="277" r:id="rId20"/>
    <p:sldId id="278" r:id="rId21"/>
    <p:sldId id="279" r:id="rId22"/>
    <p:sldId id="280" r:id="rId23"/>
    <p:sldId id="281" r:id="rId24"/>
    <p:sldId id="282" r:id="rId25"/>
    <p:sldId id="283" r:id="rId26"/>
    <p:sldId id="285" r:id="rId27"/>
    <p:sldId id="286" r:id="rId28"/>
    <p:sldId id="287" r:id="rId29"/>
    <p:sldId id="288" r:id="rId30"/>
    <p:sldId id="289" r:id="rId3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81" autoAdjust="0"/>
    <p:restoredTop sz="94660"/>
  </p:normalViewPr>
  <p:slideViewPr>
    <p:cSldViewPr>
      <p:cViewPr varScale="1">
        <p:scale>
          <a:sx n="69" d="100"/>
          <a:sy n="69" d="100"/>
        </p:scale>
        <p:origin x="-146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tr-TR" smtClean="0"/>
              <a:t>Asıl başlık stili için tıklatın</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7" name="Date Placeholder 6"/>
          <p:cNvSpPr>
            <a:spLocks noGrp="1"/>
          </p:cNvSpPr>
          <p:nvPr>
            <p:ph type="dt" sz="half" idx="10"/>
          </p:nvPr>
        </p:nvSpPr>
        <p:spPr/>
        <p:txBody>
          <a:bodyPr/>
          <a:lstStyle/>
          <a:p>
            <a:fld id="{A23720DD-5B6D-40BF-8493-A6B52D484E6B}" type="datetimeFigureOut">
              <a:rPr lang="tr-TR" smtClean="0"/>
              <a:pPr/>
              <a:t>13.2.2021</a:t>
            </a:fld>
            <a:endParaRPr lang="tr-TR"/>
          </a:p>
        </p:txBody>
      </p:sp>
      <p:sp>
        <p:nvSpPr>
          <p:cNvPr id="8" name="Slide Number Placeholder 7"/>
          <p:cNvSpPr>
            <a:spLocks noGrp="1"/>
          </p:cNvSpPr>
          <p:nvPr>
            <p:ph type="sldNum" sz="quarter" idx="11"/>
          </p:nvPr>
        </p:nvSpPr>
        <p:spPr/>
        <p:txBody>
          <a:bodyPr/>
          <a:lstStyle/>
          <a:p>
            <a:fld id="{F302176B-0E47-46AC-8F43-DAB4B8A37D06}" type="slidenum">
              <a:rPr lang="tr-TR" smtClean="0"/>
              <a:pPr/>
              <a:t>‹#›</a:t>
            </a:fld>
            <a:endParaRPr lang="tr-TR"/>
          </a:p>
        </p:txBody>
      </p:sp>
      <p:sp>
        <p:nvSpPr>
          <p:cNvPr id="9" name="Footer Placeholder 8"/>
          <p:cNvSpPr>
            <a:spLocks noGrp="1"/>
          </p:cNvSpPr>
          <p:nvPr>
            <p:ph type="ftr" sz="quarter" idx="12"/>
          </p:nvPr>
        </p:nvSpPr>
        <p:spPr/>
        <p:txBody>
          <a:bodyPr/>
          <a:lstStyle/>
          <a:p>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smtClean="0"/>
          </a:p>
        </p:txBody>
      </p:sp>
      <p:sp>
        <p:nvSpPr>
          <p:cNvPr id="4" name="Date Placeholder 3"/>
          <p:cNvSpPr>
            <a:spLocks noGrp="1"/>
          </p:cNvSpPr>
          <p:nvPr>
            <p:ph type="dt" sz="half" idx="10"/>
          </p:nvPr>
        </p:nvSpPr>
        <p:spPr/>
        <p:txBody>
          <a:bodyPr/>
          <a:lstStyle/>
          <a:p>
            <a:fld id="{A23720DD-5B6D-40BF-8493-A6B52D484E6B}" type="datetimeFigureOut">
              <a:rPr lang="tr-TR" smtClean="0"/>
              <a:pPr/>
              <a:t>13.2.2021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pPr/>
              <a:t>13.2.2021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smtClean="0"/>
          </a:p>
        </p:txBody>
      </p:sp>
      <p:sp>
        <p:nvSpPr>
          <p:cNvPr id="5" name="Date Placeholder 4"/>
          <p:cNvSpPr>
            <a:spLocks noGrp="1"/>
          </p:cNvSpPr>
          <p:nvPr>
            <p:ph type="dt" sz="half" idx="10"/>
          </p:nvPr>
        </p:nvSpPr>
        <p:spPr/>
        <p:txBody>
          <a:bodyPr/>
          <a:lstStyle/>
          <a:p>
            <a:fld id="{A23720DD-5B6D-40BF-8493-A6B52D484E6B}" type="datetimeFigureOut">
              <a:rPr lang="tr-TR" smtClean="0"/>
              <a:pPr/>
              <a:t>13.2.2021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
        <p:nvSpPr>
          <p:cNvPr id="9" name="Content Placeholder 8"/>
          <p:cNvSpPr>
            <a:spLocks noGrp="1"/>
          </p:cNvSpPr>
          <p:nvPr>
            <p:ph sz="quarter" idx="13"/>
          </p:nvPr>
        </p:nvSpPr>
        <p:spPr>
          <a:xfrm>
            <a:off x="365760" y="1600200"/>
            <a:ext cx="4041648" cy="452628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7" name="Date Placeholder 6"/>
          <p:cNvSpPr>
            <a:spLocks noGrp="1"/>
          </p:cNvSpPr>
          <p:nvPr>
            <p:ph type="dt" sz="half" idx="10"/>
          </p:nvPr>
        </p:nvSpPr>
        <p:spPr/>
        <p:txBody>
          <a:bodyPr/>
          <a:lstStyle/>
          <a:p>
            <a:fld id="{A23720DD-5B6D-40BF-8493-A6B52D484E6B}" type="datetimeFigureOut">
              <a:rPr lang="tr-TR" smtClean="0"/>
              <a:pPr/>
              <a:t>13.2.2021</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pPr/>
              <a:t>‹#›</a:t>
            </a:fld>
            <a:endParaRPr lang="tr-TR"/>
          </a:p>
        </p:txBody>
      </p:sp>
      <p:sp>
        <p:nvSpPr>
          <p:cNvPr id="11" name="Content Placeholder 10"/>
          <p:cNvSpPr>
            <a:spLocks noGrp="1"/>
          </p:cNvSpPr>
          <p:nvPr>
            <p:ph sz="quarter" idx="13"/>
          </p:nvPr>
        </p:nvSpPr>
        <p:spPr>
          <a:xfrm>
            <a:off x="457200" y="2212848"/>
            <a:ext cx="4041648" cy="391363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A23720DD-5B6D-40BF-8493-A6B52D484E6B}" type="datetimeFigureOut">
              <a:rPr lang="tr-TR" smtClean="0"/>
              <a:pPr/>
              <a:t>13.2.2021</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20DD-5B6D-40BF-8493-A6B52D484E6B}" type="datetimeFigureOut">
              <a:rPr lang="tr-TR" smtClean="0"/>
              <a:pPr/>
              <a:t>13.2.2021</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tr-TR" smtClean="0"/>
              <a:t>Asıl başlık stili için tıklatın</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pPr/>
              <a:t>13.2.2021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tr-TR" smtClean="0"/>
              <a:t>Asıl başlık stili için tıklatın</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pPr/>
              <a:t>13.2.2021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pPr/>
              <a:t>13.2.2021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pPr/>
              <a:t>13.2.2021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A23720DD-5B6D-40BF-8493-A6B52D484E6B}" type="datetimeFigureOut">
              <a:rPr lang="tr-TR" smtClean="0"/>
              <a:pPr/>
              <a:t>13.2.2021</a:t>
            </a:fld>
            <a:endParaRPr lang="tr-TR"/>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tr-TR"/>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F302176B-0E47-46AC-8F43-DAB4B8A37D06}" type="slidenum">
              <a:rPr lang="tr-TR" smtClean="0"/>
              <a:pPr/>
              <a:t>‹#›</a:t>
            </a:fld>
            <a:endParaRPr lang="tr-TR"/>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1043608" y="2276872"/>
            <a:ext cx="7272808" cy="2016224"/>
          </a:xfrm>
        </p:spPr>
        <p:txBody>
          <a:bodyPr>
            <a:noAutofit/>
          </a:bodyPr>
          <a:lstStyle/>
          <a:p>
            <a:r>
              <a:rPr lang="tr-TR" sz="4000" b="1" dirty="0" smtClean="0">
                <a:latin typeface="Times New Roman" pitchFamily="18" charset="0"/>
                <a:cs typeface="Times New Roman" pitchFamily="18" charset="0"/>
              </a:rPr>
              <a:t>TÜRKÇE ÖĞRETİMİNDE KULLANILAN ARAÇ VE GEREÇLER</a:t>
            </a:r>
            <a:endParaRPr lang="tr-TR" sz="4000" b="1" dirty="0">
              <a:latin typeface="Times New Roman" pitchFamily="18" charset="0"/>
              <a:cs typeface="Times New Roman" pitchFamily="18" charset="0"/>
            </a:endParaRPr>
          </a:p>
        </p:txBody>
      </p:sp>
      <p:pic>
        <p:nvPicPr>
          <p:cNvPr id="3" name="Resi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7738528">
            <a:off x="6355617" y="4412370"/>
            <a:ext cx="2762250" cy="1905000"/>
          </a:xfrm>
          <a:prstGeom prst="rect">
            <a:avLst/>
          </a:prstGeom>
        </p:spPr>
      </p:pic>
      <p:pic>
        <p:nvPicPr>
          <p:cNvPr id="4" name="Resim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712083">
            <a:off x="251520" y="4562868"/>
            <a:ext cx="2438400" cy="2072640"/>
          </a:xfrm>
          <a:prstGeom prst="rect">
            <a:avLst/>
          </a:prstGeom>
        </p:spPr>
      </p:pic>
      <p:pic>
        <p:nvPicPr>
          <p:cNvPr id="5" name="Resim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959425">
            <a:off x="-177863" y="422846"/>
            <a:ext cx="2405703" cy="2021825"/>
          </a:xfrm>
          <a:prstGeom prst="rect">
            <a:avLst/>
          </a:prstGeom>
        </p:spPr>
      </p:pic>
      <p:pic>
        <p:nvPicPr>
          <p:cNvPr id="6" name="Resim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897982">
            <a:off x="7142298" y="188639"/>
            <a:ext cx="1627521" cy="1732041"/>
          </a:xfrm>
          <a:prstGeom prst="rect">
            <a:avLst/>
          </a:prstGeom>
        </p:spPr>
      </p:pic>
    </p:spTree>
    <p:extLst>
      <p:ext uri="{BB962C8B-B14F-4D97-AF65-F5344CB8AC3E}">
        <p14:creationId xmlns:p14="http://schemas.microsoft.com/office/powerpoint/2010/main" val="25125327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3568" y="3140968"/>
            <a:ext cx="7772400" cy="2594719"/>
          </a:xfrm>
        </p:spPr>
        <p:txBody>
          <a:bodyPr>
            <a:noAutofit/>
          </a:bodyPr>
          <a:lstStyle/>
          <a:p>
            <a:r>
              <a:rPr lang="tr-TR" sz="3200" dirty="0">
                <a:latin typeface="+mj-lt"/>
                <a:cs typeface="Times New Roman" pitchFamily="18" charset="0"/>
              </a:rPr>
              <a:t>Eskiden anadili öğretimi daha çok yazılı materyale dayalı olarak yapılırdı. Çağımızda teknolojinin gelişmesi sonucu resim ve şekiller, film şeritleri, projeksiyon, radyo ve televizyon gibi araçlar öğretmen ve öğrencilere çalışmalarında büyük ölçüde yardımcı olmaya başlamış bulunmaktadır. Bugün, Türkçe öğretiminde kullanılan araç ve gereç çeşidi çok artmıştır.</a:t>
            </a:r>
          </a:p>
        </p:txBody>
      </p:sp>
    </p:spTree>
    <p:extLst>
      <p:ext uri="{BB962C8B-B14F-4D97-AF65-F5344CB8AC3E}">
        <p14:creationId xmlns:p14="http://schemas.microsoft.com/office/powerpoint/2010/main" val="26545103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55576" y="4509120"/>
            <a:ext cx="8136904" cy="5121188"/>
          </a:xfrm>
        </p:spPr>
        <p:txBody>
          <a:bodyPr>
            <a:normAutofit fontScale="90000"/>
          </a:bodyPr>
          <a:lstStyle/>
          <a:p>
            <a:pPr algn="l"/>
            <a:r>
              <a:rPr lang="tr-TR" sz="4900" dirty="0" smtClean="0">
                <a:latin typeface="+mj-lt"/>
                <a:cs typeface="Times New Roman" pitchFamily="18" charset="0"/>
              </a:rPr>
              <a:t>TÜRKÇE ÖĞRETİMİNDE ARAÇ GEREÇLER DÖRT BAŞLIKTA İNCELENİR;</a:t>
            </a:r>
            <a:r>
              <a:rPr lang="tr-TR" sz="4900" dirty="0" smtClean="0">
                <a:latin typeface="+mj-lt"/>
              </a:rPr>
              <a:t/>
            </a:r>
            <a:br>
              <a:rPr lang="tr-TR" sz="4900" dirty="0" smtClean="0">
                <a:latin typeface="+mj-lt"/>
              </a:rPr>
            </a:br>
            <a:r>
              <a:rPr lang="tr-TR" sz="4900" dirty="0" smtClean="0">
                <a:latin typeface="+mj-lt"/>
              </a:rPr>
              <a:t/>
            </a:r>
            <a:br>
              <a:rPr lang="tr-TR" sz="4900" dirty="0" smtClean="0">
                <a:latin typeface="+mj-lt"/>
              </a:rPr>
            </a:br>
            <a:r>
              <a:rPr lang="tr-TR" sz="4900" dirty="0" smtClean="0">
                <a:latin typeface="+mj-lt"/>
              </a:rPr>
              <a:t>A) </a:t>
            </a:r>
            <a:r>
              <a:rPr lang="tr-TR" sz="4900" dirty="0" smtClean="0">
                <a:latin typeface="+mj-lt"/>
                <a:cs typeface="Times New Roman" pitchFamily="18" charset="0"/>
              </a:rPr>
              <a:t>GÖRSEL ARAÇLAR</a:t>
            </a:r>
            <a:br>
              <a:rPr lang="tr-TR" sz="4900" dirty="0" smtClean="0">
                <a:latin typeface="+mj-lt"/>
                <a:cs typeface="Times New Roman" pitchFamily="18" charset="0"/>
              </a:rPr>
            </a:br>
            <a:r>
              <a:rPr lang="tr-TR" sz="4900" dirty="0" smtClean="0">
                <a:latin typeface="+mj-lt"/>
                <a:cs typeface="Times New Roman" pitchFamily="18" charset="0"/>
              </a:rPr>
              <a:t>B) İŞİTSEL ARAÇLAR</a:t>
            </a:r>
            <a:br>
              <a:rPr lang="tr-TR" sz="4900" dirty="0" smtClean="0">
                <a:latin typeface="+mj-lt"/>
                <a:cs typeface="Times New Roman" pitchFamily="18" charset="0"/>
              </a:rPr>
            </a:br>
            <a:r>
              <a:rPr lang="tr-TR" sz="4900" dirty="0" smtClean="0">
                <a:latin typeface="+mj-lt"/>
                <a:cs typeface="Times New Roman" pitchFamily="18" charset="0"/>
              </a:rPr>
              <a:t>C) İŞİTSEL VE GÖRSEL ARAÇLAR</a:t>
            </a:r>
            <a:br>
              <a:rPr lang="tr-TR" sz="4900" dirty="0" smtClean="0">
                <a:latin typeface="+mj-lt"/>
                <a:cs typeface="Times New Roman" pitchFamily="18" charset="0"/>
              </a:rPr>
            </a:br>
            <a:r>
              <a:rPr lang="tr-TR" sz="4900" dirty="0" smtClean="0">
                <a:latin typeface="+mj-lt"/>
                <a:cs typeface="Times New Roman" pitchFamily="18" charset="0"/>
              </a:rPr>
              <a:t>D) CANLI KAYNAKLAR</a:t>
            </a:r>
            <a:r>
              <a:rPr lang="tr-TR" sz="4900" dirty="0" smtClean="0"/>
              <a:t/>
            </a:r>
            <a:br>
              <a:rPr lang="tr-TR" sz="4900" dirty="0" smtClean="0"/>
            </a:br>
            <a:r>
              <a:rPr lang="tr-TR" sz="4900" dirty="0" smtClean="0"/>
              <a:t/>
            </a:r>
            <a:br>
              <a:rPr lang="tr-TR" sz="4900" dirty="0" smtClean="0"/>
            </a:br>
            <a:r>
              <a:rPr lang="tr-TR" sz="4900" dirty="0" smtClean="0"/>
              <a:t/>
            </a:r>
            <a:br>
              <a:rPr lang="tr-TR" sz="4900" dirty="0" smtClean="0"/>
            </a:br>
            <a:r>
              <a:rPr lang="tr-TR" dirty="0"/>
              <a:t/>
            </a:r>
            <a:br>
              <a:rPr lang="tr-TR" dirty="0"/>
            </a:br>
            <a:endParaRPr lang="tr-TR" dirty="0"/>
          </a:p>
        </p:txBody>
      </p:sp>
    </p:spTree>
    <p:extLst>
      <p:ext uri="{BB962C8B-B14F-4D97-AF65-F5344CB8AC3E}">
        <p14:creationId xmlns:p14="http://schemas.microsoft.com/office/powerpoint/2010/main" val="37388052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3568" y="-171400"/>
            <a:ext cx="7772400" cy="1470025"/>
          </a:xfrm>
        </p:spPr>
        <p:txBody>
          <a:bodyPr/>
          <a:lstStyle/>
          <a:p>
            <a:r>
              <a:rPr lang="tr-TR" sz="4400" b="1" dirty="0" smtClean="0">
                <a:latin typeface="+mj-lt"/>
                <a:cs typeface="Times New Roman" pitchFamily="18" charset="0"/>
              </a:rPr>
              <a:t>A)GÖRSEL ARAÇLAR</a:t>
            </a:r>
            <a:endParaRPr lang="tr-TR" sz="4400" b="1" dirty="0">
              <a:latin typeface="+mj-lt"/>
              <a:cs typeface="Times New Roman" pitchFamily="18" charset="0"/>
            </a:endParaRPr>
          </a:p>
        </p:txBody>
      </p:sp>
      <p:sp>
        <p:nvSpPr>
          <p:cNvPr id="3" name="Alt Başlık 2"/>
          <p:cNvSpPr>
            <a:spLocks noGrp="1"/>
          </p:cNvSpPr>
          <p:nvPr>
            <p:ph type="subTitle" idx="1"/>
          </p:nvPr>
        </p:nvSpPr>
        <p:spPr>
          <a:xfrm>
            <a:off x="179512" y="1340768"/>
            <a:ext cx="8496944" cy="5256584"/>
          </a:xfrm>
        </p:spPr>
        <p:txBody>
          <a:bodyPr>
            <a:normAutofit fontScale="70000" lnSpcReduction="20000"/>
          </a:bodyPr>
          <a:lstStyle/>
          <a:p>
            <a:pPr algn="l"/>
            <a:r>
              <a:rPr lang="tr-TR" sz="4100" b="1" dirty="0" smtClean="0">
                <a:solidFill>
                  <a:schemeClr val="tx2"/>
                </a:solidFill>
                <a:latin typeface="Times New Roman" pitchFamily="18" charset="0"/>
                <a:cs typeface="Times New Roman" pitchFamily="18" charset="0"/>
              </a:rPr>
              <a:t> 1) Kitaplar</a:t>
            </a:r>
          </a:p>
          <a:p>
            <a:pPr marL="457200" indent="-457200" algn="l">
              <a:buFont typeface="Wingdings" pitchFamily="2" charset="2"/>
              <a:buChar char="v"/>
            </a:pPr>
            <a:r>
              <a:rPr lang="tr-TR" sz="2600" dirty="0" smtClean="0">
                <a:solidFill>
                  <a:schemeClr val="tx1"/>
                </a:solidFill>
                <a:latin typeface="Times New Roman" pitchFamily="18" charset="0"/>
                <a:cs typeface="Times New Roman" pitchFamily="18" charset="0"/>
              </a:rPr>
              <a:t>	El Temrinleri Kitabı </a:t>
            </a:r>
          </a:p>
          <a:p>
            <a:pPr marL="457200" indent="-457200" algn="l">
              <a:buFont typeface="Wingdings" pitchFamily="2" charset="2"/>
              <a:buChar char="v"/>
            </a:pPr>
            <a:r>
              <a:rPr lang="tr-TR" sz="2600" dirty="0" smtClean="0">
                <a:solidFill>
                  <a:schemeClr val="tx1"/>
                </a:solidFill>
                <a:latin typeface="Times New Roman" pitchFamily="18" charset="0"/>
                <a:cs typeface="Times New Roman" pitchFamily="18" charset="0"/>
              </a:rPr>
              <a:t>	Renkli Boyama Kitabı	</a:t>
            </a:r>
          </a:p>
          <a:p>
            <a:pPr marL="457200" indent="-457200" algn="l">
              <a:buFont typeface="Wingdings" pitchFamily="2" charset="2"/>
              <a:buChar char="v"/>
            </a:pPr>
            <a:r>
              <a:rPr lang="tr-TR" sz="2600" dirty="0" smtClean="0">
                <a:solidFill>
                  <a:schemeClr val="tx1"/>
                </a:solidFill>
                <a:latin typeface="Times New Roman" pitchFamily="18" charset="0"/>
                <a:cs typeface="Times New Roman" pitchFamily="18" charset="0"/>
              </a:rPr>
              <a:t>	Öğrenci Çalışma Kitabı </a:t>
            </a:r>
          </a:p>
          <a:p>
            <a:pPr marL="457200" indent="-457200" algn="l">
              <a:buFont typeface="Wingdings" pitchFamily="2" charset="2"/>
              <a:buChar char="v"/>
            </a:pPr>
            <a:r>
              <a:rPr lang="tr-TR" sz="2600" dirty="0" smtClean="0">
                <a:solidFill>
                  <a:schemeClr val="tx1"/>
                </a:solidFill>
                <a:latin typeface="Times New Roman" pitchFamily="18" charset="0"/>
                <a:cs typeface="Times New Roman" pitchFamily="18" charset="0"/>
              </a:rPr>
              <a:t>	Alıştırma Kitabı					</a:t>
            </a:r>
          </a:p>
          <a:p>
            <a:pPr marL="457200" indent="-457200" algn="l">
              <a:buFont typeface="Wingdings" pitchFamily="2" charset="2"/>
              <a:buChar char="v"/>
            </a:pPr>
            <a:r>
              <a:rPr lang="tr-TR" sz="2600" dirty="0" smtClean="0">
                <a:solidFill>
                  <a:schemeClr val="tx1"/>
                </a:solidFill>
                <a:latin typeface="Times New Roman" pitchFamily="18" charset="0"/>
                <a:cs typeface="Times New Roman" pitchFamily="18" charset="0"/>
              </a:rPr>
              <a:t>	Kaynak Kitaplar					</a:t>
            </a:r>
          </a:p>
          <a:p>
            <a:pPr marL="457200" indent="-457200" algn="l">
              <a:buFont typeface="Wingdings" pitchFamily="2" charset="2"/>
              <a:buChar char="v"/>
            </a:pPr>
            <a:r>
              <a:rPr lang="tr-TR" sz="2600" dirty="0" smtClean="0">
                <a:solidFill>
                  <a:schemeClr val="tx1"/>
                </a:solidFill>
                <a:latin typeface="Times New Roman" pitchFamily="18" charset="0"/>
                <a:cs typeface="Times New Roman" pitchFamily="18" charset="0"/>
              </a:rPr>
              <a:t>	Masal ve Öykü Kitapları</a:t>
            </a:r>
          </a:p>
          <a:p>
            <a:pPr marL="457200" indent="-457200" algn="l">
              <a:buFont typeface="Wingdings" pitchFamily="2" charset="2"/>
              <a:buChar char="v"/>
            </a:pPr>
            <a:r>
              <a:rPr lang="tr-TR" sz="2600" dirty="0">
                <a:solidFill>
                  <a:schemeClr val="tx1"/>
                </a:solidFill>
                <a:latin typeface="Times New Roman" pitchFamily="18" charset="0"/>
                <a:cs typeface="Times New Roman" pitchFamily="18" charset="0"/>
              </a:rPr>
              <a:t>	</a:t>
            </a:r>
            <a:r>
              <a:rPr lang="tr-TR" sz="2600" dirty="0" smtClean="0">
                <a:solidFill>
                  <a:schemeClr val="tx1"/>
                </a:solidFill>
                <a:latin typeface="Times New Roman" pitchFamily="18" charset="0"/>
                <a:cs typeface="Times New Roman" pitchFamily="18" charset="0"/>
              </a:rPr>
              <a:t>Bilmece Kitapları		</a:t>
            </a:r>
          </a:p>
          <a:p>
            <a:pPr marL="457200" indent="-457200" algn="l">
              <a:buFont typeface="Wingdings" pitchFamily="2" charset="2"/>
              <a:buChar char="v"/>
            </a:pPr>
            <a:r>
              <a:rPr lang="tr-TR" sz="2600" dirty="0">
                <a:solidFill>
                  <a:schemeClr val="tx1"/>
                </a:solidFill>
                <a:latin typeface="Times New Roman" pitchFamily="18" charset="0"/>
                <a:cs typeface="Times New Roman" pitchFamily="18" charset="0"/>
              </a:rPr>
              <a:t>	</a:t>
            </a:r>
            <a:r>
              <a:rPr lang="tr-TR" sz="2600" dirty="0" smtClean="0">
                <a:solidFill>
                  <a:schemeClr val="tx1"/>
                </a:solidFill>
                <a:latin typeface="Times New Roman" pitchFamily="18" charset="0"/>
                <a:cs typeface="Times New Roman" pitchFamily="18" charset="0"/>
              </a:rPr>
              <a:t>Masal Öykü Şiir Biyografi Antolojileri</a:t>
            </a:r>
          </a:p>
          <a:p>
            <a:pPr marL="457200" indent="-457200" algn="l">
              <a:buFont typeface="Wingdings" pitchFamily="2" charset="2"/>
              <a:buChar char="v"/>
            </a:pPr>
            <a:r>
              <a:rPr lang="tr-TR" sz="2600" dirty="0">
                <a:solidFill>
                  <a:schemeClr val="tx1"/>
                </a:solidFill>
                <a:latin typeface="Times New Roman" pitchFamily="18" charset="0"/>
                <a:cs typeface="Times New Roman" pitchFamily="18" charset="0"/>
              </a:rPr>
              <a:t>	</a:t>
            </a:r>
            <a:r>
              <a:rPr lang="tr-TR" sz="2600" dirty="0" smtClean="0">
                <a:solidFill>
                  <a:schemeClr val="tx1"/>
                </a:solidFill>
                <a:latin typeface="Times New Roman" pitchFamily="18" charset="0"/>
                <a:cs typeface="Times New Roman" pitchFamily="18" charset="0"/>
              </a:rPr>
              <a:t>Resimli Ansiklopediler		</a:t>
            </a:r>
          </a:p>
          <a:p>
            <a:pPr marL="457200" indent="-457200" algn="l">
              <a:buFont typeface="Wingdings" pitchFamily="2" charset="2"/>
              <a:buChar char="v"/>
            </a:pPr>
            <a:r>
              <a:rPr lang="tr-TR" sz="2600" dirty="0">
                <a:solidFill>
                  <a:schemeClr val="tx1"/>
                </a:solidFill>
                <a:latin typeface="Times New Roman" pitchFamily="18" charset="0"/>
                <a:cs typeface="Times New Roman" pitchFamily="18" charset="0"/>
              </a:rPr>
              <a:t>	</a:t>
            </a:r>
            <a:r>
              <a:rPr lang="tr-TR" sz="2600" dirty="0" smtClean="0">
                <a:solidFill>
                  <a:schemeClr val="tx1"/>
                </a:solidFill>
                <a:latin typeface="Times New Roman" pitchFamily="18" charset="0"/>
                <a:cs typeface="Times New Roman" pitchFamily="18" charset="0"/>
              </a:rPr>
              <a:t>Türk ve Dünya Edebiyatından Seçilmiş Çeşitli Türde Kitaplar 	</a:t>
            </a:r>
            <a:endParaRPr lang="tr-TR" sz="2600" dirty="0">
              <a:solidFill>
                <a:schemeClr val="tx1"/>
              </a:solidFill>
              <a:latin typeface="Times New Roman" pitchFamily="18" charset="0"/>
              <a:cs typeface="Times New Roman" pitchFamily="18" charset="0"/>
            </a:endParaRPr>
          </a:p>
          <a:p>
            <a:pPr marL="457200" indent="-457200" algn="l">
              <a:buFont typeface="Wingdings" pitchFamily="2" charset="2"/>
              <a:buChar char="v"/>
            </a:pPr>
            <a:r>
              <a:rPr lang="tr-TR" sz="2600" dirty="0" smtClean="0">
                <a:solidFill>
                  <a:schemeClr val="tx1"/>
                </a:solidFill>
                <a:latin typeface="Times New Roman" pitchFamily="18" charset="0"/>
                <a:cs typeface="Times New Roman" pitchFamily="18" charset="0"/>
              </a:rPr>
              <a:t>	Türkçe Sözlük</a:t>
            </a:r>
          </a:p>
          <a:p>
            <a:pPr marL="457200" indent="-457200" algn="l">
              <a:buFont typeface="Wingdings" pitchFamily="2" charset="2"/>
              <a:buChar char="v"/>
            </a:pPr>
            <a:r>
              <a:rPr lang="tr-TR" sz="2600" dirty="0">
                <a:solidFill>
                  <a:schemeClr val="tx1"/>
                </a:solidFill>
                <a:latin typeface="Times New Roman" pitchFamily="18" charset="0"/>
                <a:cs typeface="Times New Roman" pitchFamily="18" charset="0"/>
              </a:rPr>
              <a:t>	</a:t>
            </a:r>
            <a:r>
              <a:rPr lang="tr-TR" sz="2600" dirty="0" smtClean="0">
                <a:solidFill>
                  <a:schemeClr val="tx1"/>
                </a:solidFill>
                <a:latin typeface="Times New Roman" pitchFamily="18" charset="0"/>
                <a:cs typeface="Times New Roman" pitchFamily="18" charset="0"/>
              </a:rPr>
              <a:t>Yazım İmla </a:t>
            </a:r>
            <a:r>
              <a:rPr lang="tr-TR" sz="2600" dirty="0" err="1" smtClean="0">
                <a:solidFill>
                  <a:schemeClr val="tx1"/>
                </a:solidFill>
                <a:latin typeface="Times New Roman" pitchFamily="18" charset="0"/>
                <a:cs typeface="Times New Roman" pitchFamily="18" charset="0"/>
              </a:rPr>
              <a:t>Klavuzu</a:t>
            </a:r>
            <a:endParaRPr lang="tr-TR" sz="2600" dirty="0" smtClean="0">
              <a:solidFill>
                <a:schemeClr val="tx1"/>
              </a:solidFill>
              <a:latin typeface="Times New Roman" pitchFamily="18" charset="0"/>
              <a:cs typeface="Times New Roman" pitchFamily="18" charset="0"/>
            </a:endParaRPr>
          </a:p>
          <a:p>
            <a:pPr marL="457200" indent="-457200" algn="l">
              <a:buFont typeface="Wingdings" pitchFamily="2" charset="2"/>
              <a:buChar char="v"/>
            </a:pPr>
            <a:r>
              <a:rPr lang="tr-TR" sz="2600" dirty="0">
                <a:solidFill>
                  <a:schemeClr val="tx1"/>
                </a:solidFill>
                <a:latin typeface="Times New Roman" pitchFamily="18" charset="0"/>
                <a:cs typeface="Times New Roman" pitchFamily="18" charset="0"/>
              </a:rPr>
              <a:t>	</a:t>
            </a:r>
            <a:r>
              <a:rPr lang="tr-TR" sz="2600" dirty="0" smtClean="0">
                <a:solidFill>
                  <a:schemeClr val="tx1"/>
                </a:solidFill>
                <a:latin typeface="Times New Roman" pitchFamily="18" charset="0"/>
                <a:cs typeface="Times New Roman" pitchFamily="18" charset="0"/>
              </a:rPr>
              <a:t>Test Kitapları</a:t>
            </a:r>
          </a:p>
          <a:p>
            <a:pPr marL="457200" indent="-457200" algn="l">
              <a:buFont typeface="Wingdings" pitchFamily="2" charset="2"/>
              <a:buChar char="v"/>
            </a:pPr>
            <a:r>
              <a:rPr lang="tr-TR" sz="2600" dirty="0">
                <a:solidFill>
                  <a:schemeClr val="tx1"/>
                </a:solidFill>
                <a:latin typeface="Times New Roman" pitchFamily="18" charset="0"/>
                <a:cs typeface="Times New Roman" pitchFamily="18" charset="0"/>
              </a:rPr>
              <a:t>	</a:t>
            </a:r>
            <a:r>
              <a:rPr lang="tr-TR" sz="2600" dirty="0" smtClean="0">
                <a:solidFill>
                  <a:schemeClr val="tx1"/>
                </a:solidFill>
                <a:latin typeface="Times New Roman" pitchFamily="18" charset="0"/>
                <a:cs typeface="Times New Roman" pitchFamily="18" charset="0"/>
              </a:rPr>
              <a:t>Dergiler</a:t>
            </a:r>
          </a:p>
          <a:p>
            <a:pPr marL="457200" indent="-457200" algn="l">
              <a:buFont typeface="Wingdings" pitchFamily="2" charset="2"/>
              <a:buChar char="v"/>
            </a:pPr>
            <a:r>
              <a:rPr lang="tr-TR" sz="2600" dirty="0">
                <a:solidFill>
                  <a:schemeClr val="tx1"/>
                </a:solidFill>
                <a:latin typeface="Times New Roman" pitchFamily="18" charset="0"/>
                <a:cs typeface="Times New Roman" pitchFamily="18" charset="0"/>
              </a:rPr>
              <a:t>	</a:t>
            </a:r>
            <a:r>
              <a:rPr lang="tr-TR" sz="2600" dirty="0" smtClean="0">
                <a:solidFill>
                  <a:schemeClr val="tx1"/>
                </a:solidFill>
                <a:latin typeface="Times New Roman" pitchFamily="18" charset="0"/>
                <a:cs typeface="Times New Roman" pitchFamily="18" charset="0"/>
              </a:rPr>
              <a:t>Öğretmen </a:t>
            </a:r>
            <a:r>
              <a:rPr lang="tr-TR" sz="2600" dirty="0" err="1" smtClean="0">
                <a:solidFill>
                  <a:schemeClr val="tx1"/>
                </a:solidFill>
                <a:latin typeface="Times New Roman" pitchFamily="18" charset="0"/>
                <a:cs typeface="Times New Roman" pitchFamily="18" charset="0"/>
              </a:rPr>
              <a:t>Klavuz</a:t>
            </a:r>
            <a:r>
              <a:rPr lang="tr-TR" sz="2600" dirty="0" smtClean="0">
                <a:solidFill>
                  <a:schemeClr val="tx1"/>
                </a:solidFill>
                <a:latin typeface="Times New Roman" pitchFamily="18" charset="0"/>
                <a:cs typeface="Times New Roman" pitchFamily="18" charset="0"/>
              </a:rPr>
              <a:t> Kitabı</a:t>
            </a:r>
          </a:p>
          <a:p>
            <a:pPr marL="457200" indent="-457200" algn="l">
              <a:buFont typeface="Wingdings" pitchFamily="2" charset="2"/>
              <a:buChar char="v"/>
            </a:pPr>
            <a:r>
              <a:rPr lang="tr-TR" sz="2600" dirty="0">
                <a:solidFill>
                  <a:schemeClr val="tx1"/>
                </a:solidFill>
                <a:latin typeface="Times New Roman" pitchFamily="18" charset="0"/>
                <a:cs typeface="Times New Roman" pitchFamily="18" charset="0"/>
              </a:rPr>
              <a:t>	</a:t>
            </a:r>
            <a:r>
              <a:rPr lang="tr-TR" sz="2600" dirty="0" smtClean="0">
                <a:solidFill>
                  <a:schemeClr val="tx1"/>
                </a:solidFill>
                <a:latin typeface="Times New Roman" pitchFamily="18" charset="0"/>
                <a:cs typeface="Times New Roman" pitchFamily="18" charset="0"/>
              </a:rPr>
              <a:t>Öğrenci Ders Kitabı</a:t>
            </a:r>
          </a:p>
          <a:p>
            <a:pPr marL="457200" indent="-457200" algn="l">
              <a:buFont typeface="Wingdings" pitchFamily="2" charset="2"/>
              <a:buChar char="v"/>
            </a:pPr>
            <a:endParaRPr lang="tr-TR" dirty="0" smtClean="0">
              <a:solidFill>
                <a:schemeClr val="tx1"/>
              </a:solidFill>
            </a:endParaRPr>
          </a:p>
          <a:p>
            <a:pPr marL="457200" indent="-457200" algn="l">
              <a:buFont typeface="Wingdings" pitchFamily="2" charset="2"/>
              <a:buChar char="v"/>
            </a:pPr>
            <a:endParaRPr lang="tr-TR" dirty="0" smtClean="0">
              <a:solidFill>
                <a:schemeClr val="tx1"/>
              </a:solidFill>
            </a:endParaRPr>
          </a:p>
          <a:p>
            <a:pPr marL="457200" indent="-457200" algn="l">
              <a:buFont typeface="Wingdings" pitchFamily="2" charset="2"/>
              <a:buChar char="v"/>
            </a:pPr>
            <a:endParaRPr lang="tr-TR" dirty="0">
              <a:solidFill>
                <a:schemeClr val="tx1"/>
              </a:solidFill>
            </a:endParaRPr>
          </a:p>
        </p:txBody>
      </p:sp>
    </p:spTree>
    <p:extLst>
      <p:ext uri="{BB962C8B-B14F-4D97-AF65-F5344CB8AC3E}">
        <p14:creationId xmlns:p14="http://schemas.microsoft.com/office/powerpoint/2010/main" val="21500313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3568" y="260648"/>
            <a:ext cx="7772400" cy="1470025"/>
          </a:xfrm>
        </p:spPr>
        <p:txBody>
          <a:bodyPr/>
          <a:lstStyle/>
          <a:p>
            <a:r>
              <a:rPr lang="tr-TR" sz="5400" b="1" dirty="0" smtClean="0">
                <a:latin typeface="Times New Roman" pitchFamily="18" charset="0"/>
                <a:cs typeface="Times New Roman" pitchFamily="18" charset="0"/>
              </a:rPr>
              <a:t>DERS KİTAPLARI</a:t>
            </a:r>
            <a:endParaRPr lang="tr-TR" sz="5400" b="1" dirty="0">
              <a:latin typeface="Times New Roman" pitchFamily="18" charset="0"/>
              <a:cs typeface="Times New Roman" pitchFamily="18" charset="0"/>
            </a:endParaRPr>
          </a:p>
        </p:txBody>
      </p:sp>
      <p:sp>
        <p:nvSpPr>
          <p:cNvPr id="3" name="Alt Başlık 2"/>
          <p:cNvSpPr>
            <a:spLocks noGrp="1"/>
          </p:cNvSpPr>
          <p:nvPr>
            <p:ph type="subTitle" idx="1"/>
          </p:nvPr>
        </p:nvSpPr>
        <p:spPr>
          <a:xfrm>
            <a:off x="755576" y="1628800"/>
            <a:ext cx="7704856" cy="5229200"/>
          </a:xfrm>
        </p:spPr>
        <p:txBody>
          <a:bodyPr>
            <a:noAutofit/>
          </a:bodyPr>
          <a:lstStyle/>
          <a:p>
            <a:pPr>
              <a:lnSpc>
                <a:spcPct val="170000"/>
              </a:lnSpc>
            </a:pPr>
            <a:r>
              <a:rPr lang="tr-TR" sz="2000" dirty="0" smtClean="0">
                <a:solidFill>
                  <a:schemeClr val="tx1"/>
                </a:solidFill>
                <a:cs typeface="Times New Roman" pitchFamily="18" charset="0"/>
              </a:rPr>
              <a:t>Türkçe öğretiminde en yaygın araç olarak geleneksel ders kitabını tanıyoruz. İyi hazırlanmış bir ders kitabı, eğitim ve öğretim programlarında gösterilen amaçlara kısa yoldan ve kısa zamanda ulaşmayı sağlar; hatta bazı amaçların gözden kaçmasını da engeller.</a:t>
            </a:r>
            <a:endParaRPr lang="tr-TR" sz="2000" dirty="0">
              <a:solidFill>
                <a:schemeClr val="tx1"/>
              </a:solidFill>
              <a:cs typeface="Times New Roman" pitchFamily="18" charset="0"/>
            </a:endParaRP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39752" y="4365104"/>
            <a:ext cx="4104456" cy="2302831"/>
          </a:xfrm>
          <a:prstGeom prst="rect">
            <a:avLst/>
          </a:prstGeom>
        </p:spPr>
      </p:pic>
    </p:spTree>
    <p:extLst>
      <p:ext uri="{BB962C8B-B14F-4D97-AF65-F5344CB8AC3E}">
        <p14:creationId xmlns:p14="http://schemas.microsoft.com/office/powerpoint/2010/main" val="18737084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764704"/>
            <a:ext cx="8229600" cy="1600200"/>
          </a:xfrm>
        </p:spPr>
        <p:txBody>
          <a:bodyPr>
            <a:normAutofit/>
          </a:bodyPr>
          <a:lstStyle/>
          <a:p>
            <a:r>
              <a:rPr lang="tr-TR" dirty="0" smtClean="0"/>
              <a:t>Ders Kitaplarının Şekil Özellikleri</a:t>
            </a:r>
            <a:endParaRPr lang="tr-TR" dirty="0"/>
          </a:p>
        </p:txBody>
      </p:sp>
      <p:sp>
        <p:nvSpPr>
          <p:cNvPr id="3" name="İçerik Yer Tutucusu 2"/>
          <p:cNvSpPr>
            <a:spLocks noGrp="1"/>
          </p:cNvSpPr>
          <p:nvPr>
            <p:ph idx="1"/>
          </p:nvPr>
        </p:nvSpPr>
        <p:spPr>
          <a:xfrm>
            <a:off x="395536" y="2996952"/>
            <a:ext cx="8229600" cy="4525963"/>
          </a:xfrm>
        </p:spPr>
        <p:txBody>
          <a:bodyPr/>
          <a:lstStyle/>
          <a:p>
            <a:pPr algn="just">
              <a:lnSpc>
                <a:spcPct val="150000"/>
              </a:lnSpc>
            </a:pPr>
            <a:r>
              <a:rPr lang="tr-TR" b="1" u="sng" dirty="0" smtClean="0">
                <a:solidFill>
                  <a:schemeClr val="tx1"/>
                </a:solidFill>
              </a:rPr>
              <a:t>Kağıt Cinsi:</a:t>
            </a:r>
            <a:r>
              <a:rPr lang="tr-TR" u="sng" dirty="0" smtClean="0">
                <a:solidFill>
                  <a:schemeClr val="tx1"/>
                </a:solidFill>
              </a:rPr>
              <a:t> </a:t>
            </a:r>
            <a:r>
              <a:rPr lang="tr-TR" dirty="0" smtClean="0">
                <a:solidFill>
                  <a:schemeClr val="tx1"/>
                </a:solidFill>
              </a:rPr>
              <a:t>Kullanılan kağıdın göz yormaması için mat; çabuk yıpranmaması için sağlam; resim, fotoğraf ve haritaların silik çıkmaması için kaliteli olması gerekir. </a:t>
            </a:r>
            <a:endParaRPr lang="tr-TR" dirty="0">
              <a:solidFill>
                <a:schemeClr val="tx1"/>
              </a:solidFill>
            </a:endParaRPr>
          </a:p>
        </p:txBody>
      </p:sp>
    </p:spTree>
    <p:extLst>
      <p:ext uri="{BB962C8B-B14F-4D97-AF65-F5344CB8AC3E}">
        <p14:creationId xmlns:p14="http://schemas.microsoft.com/office/powerpoint/2010/main" val="11470408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332656"/>
            <a:ext cx="8229600" cy="6192688"/>
          </a:xfrm>
        </p:spPr>
        <p:txBody>
          <a:bodyPr/>
          <a:lstStyle/>
          <a:p>
            <a:pPr algn="just">
              <a:lnSpc>
                <a:spcPct val="150000"/>
              </a:lnSpc>
            </a:pPr>
            <a:r>
              <a:rPr lang="tr-TR" b="1" u="sng" dirty="0" smtClean="0">
                <a:solidFill>
                  <a:schemeClr val="tx1"/>
                </a:solidFill>
              </a:rPr>
              <a:t>Sayfa Düzeni:</a:t>
            </a:r>
            <a:r>
              <a:rPr lang="tr-TR" u="sng" dirty="0" smtClean="0">
                <a:solidFill>
                  <a:schemeClr val="tx1"/>
                </a:solidFill>
              </a:rPr>
              <a:t> </a:t>
            </a:r>
            <a:r>
              <a:rPr lang="tr-TR" dirty="0" smtClean="0">
                <a:solidFill>
                  <a:schemeClr val="tx1"/>
                </a:solidFill>
              </a:rPr>
              <a:t>Ders kitaplarının sayfa düzeni öğrenci için ilgi çekici ve dinlendirici olmalı, onu kitaptan soğutmamalıdır. Bunu için sayfa, öğrenciye güzellik duygusu verecek şekilde düzenlenmeli ve kenarlarda çocukları rahatlatacak ölçüde boşluklar olmalıdır.</a:t>
            </a:r>
          </a:p>
          <a:p>
            <a:pPr algn="just">
              <a:lnSpc>
                <a:spcPct val="150000"/>
              </a:lnSpc>
            </a:pPr>
            <a:r>
              <a:rPr lang="tr-TR" b="1" u="sng" dirty="0" smtClean="0">
                <a:solidFill>
                  <a:schemeClr val="tx1"/>
                </a:solidFill>
              </a:rPr>
              <a:t>Cilt:</a:t>
            </a:r>
            <a:r>
              <a:rPr lang="tr-TR" dirty="0" smtClean="0">
                <a:solidFill>
                  <a:schemeClr val="tx1"/>
                </a:solidFill>
              </a:rPr>
              <a:t> Ders kitapları devamlı el altında bulunduğu için çabuk yıpranabilir. Dayanıklılığın artması için iplik dikişli olmalı, karton veya bez ile ciltlenmelidir</a:t>
            </a:r>
            <a:r>
              <a:rPr lang="tr-TR" dirty="0" smtClean="0"/>
              <a:t>.</a:t>
            </a:r>
          </a:p>
          <a:p>
            <a:pPr algn="just">
              <a:lnSpc>
                <a:spcPct val="150000"/>
              </a:lnSpc>
            </a:pPr>
            <a:endParaRPr lang="tr-TR" dirty="0">
              <a:solidFill>
                <a:schemeClr val="tx1"/>
              </a:solidFill>
            </a:endParaRPr>
          </a:p>
        </p:txBody>
      </p:sp>
    </p:spTree>
    <p:extLst>
      <p:ext uri="{BB962C8B-B14F-4D97-AF65-F5344CB8AC3E}">
        <p14:creationId xmlns:p14="http://schemas.microsoft.com/office/powerpoint/2010/main" val="41690233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1268760"/>
            <a:ext cx="8229600" cy="4525963"/>
          </a:xfrm>
        </p:spPr>
        <p:txBody>
          <a:bodyPr/>
          <a:lstStyle/>
          <a:p>
            <a:pPr algn="just">
              <a:lnSpc>
                <a:spcPct val="150000"/>
              </a:lnSpc>
            </a:pPr>
            <a:r>
              <a:rPr lang="tr-TR" b="1" u="sng" dirty="0" smtClean="0">
                <a:solidFill>
                  <a:schemeClr val="tx1"/>
                </a:solidFill>
              </a:rPr>
              <a:t>Kapak:</a:t>
            </a:r>
            <a:r>
              <a:rPr lang="tr-TR" dirty="0" smtClean="0">
                <a:solidFill>
                  <a:schemeClr val="tx1"/>
                </a:solidFill>
              </a:rPr>
              <a:t> Ders kitaplarının kapak kompozisyonu öğrencinin dikkatini çekmelidir. Öğrencinin hoşuna gidecek şekilde hazırlanmış, kompozisyonu güzel ve albenisi olan sağlam kitaplar uzun süre saklanma ve korunma şansına sahiptir.</a:t>
            </a:r>
            <a:endParaRPr lang="tr-TR" dirty="0">
              <a:solidFill>
                <a:schemeClr val="tx1"/>
              </a:solidFill>
            </a:endParaRPr>
          </a:p>
        </p:txBody>
      </p:sp>
    </p:spTree>
    <p:extLst>
      <p:ext uri="{BB962C8B-B14F-4D97-AF65-F5344CB8AC3E}">
        <p14:creationId xmlns:p14="http://schemas.microsoft.com/office/powerpoint/2010/main" val="11163600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algn="just">
              <a:lnSpc>
                <a:spcPct val="150000"/>
              </a:lnSpc>
            </a:pPr>
            <a:r>
              <a:rPr lang="tr-TR" b="1" u="sng" dirty="0" smtClean="0">
                <a:solidFill>
                  <a:schemeClr val="tx1">
                    <a:lumMod val="95000"/>
                    <a:lumOff val="5000"/>
                  </a:schemeClr>
                </a:solidFill>
                <a:cs typeface="Times New Roman" pitchFamily="18" charset="0"/>
              </a:rPr>
              <a:t>Kullanılan Grafik Gereçleri: </a:t>
            </a:r>
            <a:r>
              <a:rPr lang="tr-TR" dirty="0" smtClean="0">
                <a:solidFill>
                  <a:schemeClr val="tx1">
                    <a:lumMod val="95000"/>
                    <a:lumOff val="5000"/>
                  </a:schemeClr>
                </a:solidFill>
                <a:cs typeface="Times New Roman" pitchFamily="18" charset="0"/>
              </a:rPr>
              <a:t>Grafik gereçler adı verilen resim, fotoğraf, karikatür, harita, tablo ve şekiller konuları açıklayıcı ve öğrenciyi aydınlatıcı nitelikte olmalıdır; bunlarla ilgili olduğu metin veya bilgilerin hemen yanında yer almalıdır.</a:t>
            </a:r>
            <a:endParaRPr lang="tr-TR" dirty="0">
              <a:solidFill>
                <a:schemeClr val="tx1">
                  <a:lumMod val="95000"/>
                  <a:lumOff val="5000"/>
                </a:schemeClr>
              </a:solidFill>
              <a:cs typeface="Times New Roman" pitchFamily="18" charset="0"/>
            </a:endParaRPr>
          </a:p>
        </p:txBody>
      </p:sp>
    </p:spTree>
    <p:extLst>
      <p:ext uri="{BB962C8B-B14F-4D97-AF65-F5344CB8AC3E}">
        <p14:creationId xmlns:p14="http://schemas.microsoft.com/office/powerpoint/2010/main" val="7674321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908720"/>
            <a:ext cx="8229600" cy="5257800"/>
          </a:xfrm>
        </p:spPr>
        <p:txBody>
          <a:bodyPr/>
          <a:lstStyle/>
          <a:p>
            <a:r>
              <a:rPr lang="tr-TR" b="1" u="sng" dirty="0" smtClean="0">
                <a:solidFill>
                  <a:schemeClr val="tx1">
                    <a:lumMod val="95000"/>
                    <a:lumOff val="5000"/>
                  </a:schemeClr>
                </a:solidFill>
                <a:cs typeface="Times New Roman" pitchFamily="18" charset="0"/>
              </a:rPr>
              <a:t>Harfler:</a:t>
            </a:r>
            <a:r>
              <a:rPr lang="tr-TR" dirty="0" smtClean="0">
                <a:solidFill>
                  <a:schemeClr val="tx1">
                    <a:lumMod val="95000"/>
                    <a:lumOff val="5000"/>
                  </a:schemeClr>
                </a:solidFill>
                <a:cs typeface="Times New Roman" pitchFamily="18" charset="0"/>
              </a:rPr>
              <a:t> Ders kitaplarında kullanılan harfler çocuğun yaş seviyesine uygun olmalıdır. </a:t>
            </a:r>
          </a:p>
          <a:p>
            <a:pPr>
              <a:buNone/>
            </a:pPr>
            <a:endParaRPr lang="tr-TR" dirty="0" smtClean="0">
              <a:solidFill>
                <a:schemeClr val="tx1">
                  <a:lumMod val="95000"/>
                  <a:lumOff val="5000"/>
                </a:schemeClr>
              </a:solidFill>
              <a:cs typeface="Times New Roman" pitchFamily="18" charset="0"/>
            </a:endParaRPr>
          </a:p>
          <a:p>
            <a:pPr marL="0" indent="0">
              <a:buNone/>
            </a:pPr>
            <a:r>
              <a:rPr lang="tr-TR" dirty="0">
                <a:solidFill>
                  <a:schemeClr val="tx1">
                    <a:lumMod val="95000"/>
                    <a:lumOff val="5000"/>
                  </a:schemeClr>
                </a:solidFill>
                <a:cs typeface="Times New Roman" pitchFamily="18" charset="0"/>
              </a:rPr>
              <a:t> </a:t>
            </a:r>
            <a:r>
              <a:rPr lang="tr-TR" dirty="0" smtClean="0">
                <a:solidFill>
                  <a:schemeClr val="tx1">
                    <a:lumMod val="95000"/>
                    <a:lumOff val="5000"/>
                  </a:schemeClr>
                </a:solidFill>
                <a:cs typeface="Times New Roman" pitchFamily="18" charset="0"/>
              </a:rPr>
              <a:t>   Sınıflara göre punto ölçüleri şunlardır:</a:t>
            </a:r>
          </a:p>
          <a:p>
            <a:pPr marL="0" indent="0">
              <a:buNone/>
            </a:pPr>
            <a:endParaRPr lang="tr-TR" dirty="0" smtClean="0">
              <a:solidFill>
                <a:schemeClr val="tx1">
                  <a:lumMod val="95000"/>
                  <a:lumOff val="5000"/>
                </a:schemeClr>
              </a:solidFill>
              <a:cs typeface="Times New Roman" pitchFamily="18" charset="0"/>
            </a:endParaRPr>
          </a:p>
          <a:p>
            <a:pPr marL="0" indent="0">
              <a:buNone/>
            </a:pPr>
            <a:r>
              <a:rPr lang="tr-TR" dirty="0">
                <a:solidFill>
                  <a:schemeClr val="tx1">
                    <a:lumMod val="95000"/>
                    <a:lumOff val="5000"/>
                  </a:schemeClr>
                </a:solidFill>
                <a:cs typeface="Times New Roman" pitchFamily="18" charset="0"/>
              </a:rPr>
              <a:t> </a:t>
            </a:r>
            <a:r>
              <a:rPr lang="tr-TR" dirty="0" smtClean="0">
                <a:solidFill>
                  <a:schemeClr val="tx1">
                    <a:lumMod val="95000"/>
                    <a:lumOff val="5000"/>
                  </a:schemeClr>
                </a:solidFill>
                <a:cs typeface="Times New Roman" pitchFamily="18" charset="0"/>
              </a:rPr>
              <a:t>   -İlköğretim 1. sınıflar için 20-24 punto</a:t>
            </a:r>
          </a:p>
          <a:p>
            <a:pPr marL="0" indent="0">
              <a:buNone/>
            </a:pPr>
            <a:r>
              <a:rPr lang="tr-TR" dirty="0">
                <a:solidFill>
                  <a:schemeClr val="tx1">
                    <a:lumMod val="95000"/>
                    <a:lumOff val="5000"/>
                  </a:schemeClr>
                </a:solidFill>
                <a:cs typeface="Times New Roman" pitchFamily="18" charset="0"/>
              </a:rPr>
              <a:t> </a:t>
            </a:r>
            <a:r>
              <a:rPr lang="tr-TR" dirty="0" smtClean="0">
                <a:solidFill>
                  <a:schemeClr val="tx1">
                    <a:lumMod val="95000"/>
                    <a:lumOff val="5000"/>
                  </a:schemeClr>
                </a:solidFill>
                <a:cs typeface="Times New Roman" pitchFamily="18" charset="0"/>
              </a:rPr>
              <a:t>   -İlköğretim 2. sınıflar için 18 punto</a:t>
            </a:r>
          </a:p>
          <a:p>
            <a:pPr marL="0" indent="0">
              <a:buNone/>
            </a:pPr>
            <a:r>
              <a:rPr lang="tr-TR" dirty="0">
                <a:solidFill>
                  <a:schemeClr val="tx1">
                    <a:lumMod val="95000"/>
                    <a:lumOff val="5000"/>
                  </a:schemeClr>
                </a:solidFill>
                <a:cs typeface="Times New Roman" pitchFamily="18" charset="0"/>
              </a:rPr>
              <a:t> </a:t>
            </a:r>
            <a:r>
              <a:rPr lang="tr-TR" dirty="0" smtClean="0">
                <a:solidFill>
                  <a:schemeClr val="tx1">
                    <a:lumMod val="95000"/>
                    <a:lumOff val="5000"/>
                  </a:schemeClr>
                </a:solidFill>
                <a:cs typeface="Times New Roman" pitchFamily="18" charset="0"/>
              </a:rPr>
              <a:t>   -İlköğretim 3. sınıflar için 14 punto</a:t>
            </a:r>
          </a:p>
          <a:p>
            <a:pPr marL="0" indent="0">
              <a:buNone/>
            </a:pPr>
            <a:r>
              <a:rPr lang="tr-TR" dirty="0" smtClean="0">
                <a:solidFill>
                  <a:schemeClr val="tx1">
                    <a:lumMod val="95000"/>
                    <a:lumOff val="5000"/>
                  </a:schemeClr>
                </a:solidFill>
                <a:cs typeface="Times New Roman" pitchFamily="18" charset="0"/>
              </a:rPr>
              <a:t>    -İlköğretim 4. sınıflar için 12 punto</a:t>
            </a:r>
          </a:p>
          <a:p>
            <a:pPr marL="0" indent="0">
              <a:buNone/>
            </a:pPr>
            <a:r>
              <a:rPr lang="tr-TR" dirty="0">
                <a:solidFill>
                  <a:schemeClr val="tx1">
                    <a:lumMod val="95000"/>
                    <a:lumOff val="5000"/>
                  </a:schemeClr>
                </a:solidFill>
                <a:cs typeface="Times New Roman" pitchFamily="18" charset="0"/>
              </a:rPr>
              <a:t> </a:t>
            </a:r>
            <a:r>
              <a:rPr lang="tr-TR" dirty="0" smtClean="0">
                <a:solidFill>
                  <a:schemeClr val="tx1">
                    <a:lumMod val="95000"/>
                    <a:lumOff val="5000"/>
                  </a:schemeClr>
                </a:solidFill>
                <a:cs typeface="Times New Roman" pitchFamily="18" charset="0"/>
              </a:rPr>
              <a:t>   -İlköğretim 5. sınıflar için 11 punto</a:t>
            </a:r>
          </a:p>
          <a:p>
            <a:pPr marL="0" indent="0">
              <a:buNone/>
            </a:pPr>
            <a:r>
              <a:rPr lang="tr-TR" dirty="0">
                <a:solidFill>
                  <a:schemeClr val="tx1">
                    <a:lumMod val="95000"/>
                    <a:lumOff val="5000"/>
                  </a:schemeClr>
                </a:solidFill>
                <a:cs typeface="Times New Roman" pitchFamily="18" charset="0"/>
              </a:rPr>
              <a:t> </a:t>
            </a:r>
            <a:r>
              <a:rPr lang="tr-TR" dirty="0" smtClean="0">
                <a:solidFill>
                  <a:schemeClr val="tx1">
                    <a:lumMod val="95000"/>
                    <a:lumOff val="5000"/>
                  </a:schemeClr>
                </a:solidFill>
                <a:cs typeface="Times New Roman" pitchFamily="18" charset="0"/>
              </a:rPr>
              <a:t>   -Daha üst kademeler için 10 punto</a:t>
            </a:r>
            <a:endParaRPr lang="tr-TR" dirty="0">
              <a:solidFill>
                <a:schemeClr val="tx1">
                  <a:lumMod val="95000"/>
                  <a:lumOff val="5000"/>
                </a:schemeClr>
              </a:solidFill>
              <a:cs typeface="Times New Roman" pitchFamily="18" charset="0"/>
            </a:endParaRPr>
          </a:p>
        </p:txBody>
      </p:sp>
    </p:spTree>
    <p:extLst>
      <p:ext uri="{BB962C8B-B14F-4D97-AF65-F5344CB8AC3E}">
        <p14:creationId xmlns:p14="http://schemas.microsoft.com/office/powerpoint/2010/main" val="41592301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620688"/>
            <a:ext cx="8229600" cy="1600200"/>
          </a:xfrm>
        </p:spPr>
        <p:txBody>
          <a:bodyPr/>
          <a:lstStyle/>
          <a:p>
            <a:r>
              <a:rPr lang="tr-TR" dirty="0" smtClean="0"/>
              <a:t>Ders Kitaplarının İçerik Özellikleri</a:t>
            </a:r>
            <a:endParaRPr lang="tr-TR" dirty="0"/>
          </a:p>
        </p:txBody>
      </p:sp>
      <p:sp>
        <p:nvSpPr>
          <p:cNvPr id="3" name="İçerik Yer Tutucusu 2"/>
          <p:cNvSpPr>
            <a:spLocks noGrp="1"/>
          </p:cNvSpPr>
          <p:nvPr>
            <p:ph idx="1"/>
          </p:nvPr>
        </p:nvSpPr>
        <p:spPr>
          <a:xfrm>
            <a:off x="611560" y="2924944"/>
            <a:ext cx="8229600" cy="4525963"/>
          </a:xfrm>
        </p:spPr>
        <p:txBody>
          <a:bodyPr/>
          <a:lstStyle/>
          <a:p>
            <a:pPr algn="just">
              <a:lnSpc>
                <a:spcPct val="150000"/>
              </a:lnSpc>
            </a:pPr>
            <a:r>
              <a:rPr lang="tr-TR" b="1" u="sng" dirty="0" smtClean="0">
                <a:solidFill>
                  <a:schemeClr val="tx1">
                    <a:lumMod val="95000"/>
                    <a:lumOff val="5000"/>
                  </a:schemeClr>
                </a:solidFill>
                <a:cs typeface="Times New Roman" pitchFamily="18" charset="0"/>
              </a:rPr>
              <a:t>İçerik Düzenlenmesi:</a:t>
            </a:r>
            <a:r>
              <a:rPr lang="tr-TR" dirty="0" smtClean="0">
                <a:solidFill>
                  <a:schemeClr val="tx1">
                    <a:lumMod val="95000"/>
                    <a:lumOff val="5000"/>
                  </a:schemeClr>
                </a:solidFill>
                <a:cs typeface="Times New Roman" pitchFamily="18" charset="0"/>
              </a:rPr>
              <a:t> Kitaplardaki konular azaltılmalı, öğrencinin kıyaslama, karşılaştırma, tartışma ve eleştiri gücünü geliştirecek biçimde düzenlenmelidir.</a:t>
            </a:r>
            <a:endParaRPr lang="tr-TR" dirty="0">
              <a:solidFill>
                <a:schemeClr val="tx1">
                  <a:lumMod val="95000"/>
                  <a:lumOff val="5000"/>
                </a:schemeClr>
              </a:solidFill>
              <a:cs typeface="Times New Roman" pitchFamily="18" charset="0"/>
            </a:endParaRPr>
          </a:p>
        </p:txBody>
      </p:sp>
    </p:spTree>
    <p:extLst>
      <p:ext uri="{BB962C8B-B14F-4D97-AF65-F5344CB8AC3E}">
        <p14:creationId xmlns:p14="http://schemas.microsoft.com/office/powerpoint/2010/main" val="5217642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algn="just">
              <a:lnSpc>
                <a:spcPct val="150000"/>
              </a:lnSpc>
            </a:pPr>
            <a:r>
              <a:rPr lang="tr-TR" b="1" u="sng" dirty="0" smtClean="0">
                <a:solidFill>
                  <a:schemeClr val="tx1">
                    <a:lumMod val="95000"/>
                    <a:lumOff val="5000"/>
                  </a:schemeClr>
                </a:solidFill>
              </a:rPr>
              <a:t>İmla ve Noktalama:</a:t>
            </a:r>
            <a:r>
              <a:rPr lang="tr-TR" dirty="0" smtClean="0">
                <a:solidFill>
                  <a:schemeClr val="tx1">
                    <a:lumMod val="95000"/>
                    <a:lumOff val="5000"/>
                  </a:schemeClr>
                </a:solidFill>
              </a:rPr>
              <a:t> Bir görevi de dil öğretimine hizmet etmek olan ders kitaplarında imla ve noktalama hatası veya bozuk cümleler bulunmamalıdır. Özellikle noktalama işaretlerinin kullanımının cümlenin anlamını belirlemede etkin olduğu unutulmamalıdır.</a:t>
            </a:r>
            <a:endParaRPr lang="tr-TR" dirty="0">
              <a:solidFill>
                <a:schemeClr val="tx1">
                  <a:lumMod val="95000"/>
                  <a:lumOff val="5000"/>
                </a:schemeClr>
              </a:solidFill>
            </a:endParaRPr>
          </a:p>
        </p:txBody>
      </p:sp>
    </p:spTree>
    <p:extLst>
      <p:ext uri="{BB962C8B-B14F-4D97-AF65-F5344CB8AC3E}">
        <p14:creationId xmlns:p14="http://schemas.microsoft.com/office/powerpoint/2010/main" val="14447167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algn="just"/>
            <a:r>
              <a:rPr lang="tr-TR" b="1" u="sng" dirty="0" smtClean="0">
                <a:solidFill>
                  <a:schemeClr val="tx1">
                    <a:lumMod val="95000"/>
                    <a:lumOff val="5000"/>
                  </a:schemeClr>
                </a:solidFill>
              </a:rPr>
              <a:t>Kelimeler ve Sözlük: </a:t>
            </a:r>
            <a:r>
              <a:rPr lang="tr-TR" dirty="0" smtClean="0">
                <a:solidFill>
                  <a:schemeClr val="tx1">
                    <a:lumMod val="95000"/>
                    <a:lumOff val="5000"/>
                  </a:schemeClr>
                </a:solidFill>
              </a:rPr>
              <a:t>Ders kitaplarında kullanılan dilin bozuk olması, ideolojik kavramların ve argo ifadelerin kullanılması çocukta dil becerisi zevkini köreltmektedir.</a:t>
            </a:r>
          </a:p>
          <a:p>
            <a:pPr algn="just">
              <a:buNone/>
            </a:pPr>
            <a:endParaRPr lang="tr-TR" dirty="0" smtClean="0">
              <a:solidFill>
                <a:schemeClr val="tx1">
                  <a:lumMod val="95000"/>
                  <a:lumOff val="5000"/>
                </a:schemeClr>
              </a:solidFill>
            </a:endParaRPr>
          </a:p>
          <a:p>
            <a:pPr marL="0" indent="0" algn="just">
              <a:buNone/>
            </a:pPr>
            <a:r>
              <a:rPr lang="tr-TR" dirty="0" smtClean="0">
                <a:solidFill>
                  <a:schemeClr val="tx1">
                    <a:lumMod val="95000"/>
                    <a:lumOff val="5000"/>
                  </a:schemeClr>
                </a:solidFill>
              </a:rPr>
              <a:t>    Öğrencilerin kelime, terim ve deyimlerin                   anlamlarını tam ve doğru olarak öğrenebilmesi   için kitabın sonunda sözlük bölümü bulunmalıdır.</a:t>
            </a:r>
            <a:endParaRPr lang="tr-TR" dirty="0">
              <a:solidFill>
                <a:schemeClr val="tx1">
                  <a:lumMod val="95000"/>
                  <a:lumOff val="5000"/>
                </a:schemeClr>
              </a:solidFill>
            </a:endParaRPr>
          </a:p>
        </p:txBody>
      </p:sp>
    </p:spTree>
    <p:extLst>
      <p:ext uri="{BB962C8B-B14F-4D97-AF65-F5344CB8AC3E}">
        <p14:creationId xmlns:p14="http://schemas.microsoft.com/office/powerpoint/2010/main" val="26507867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latin typeface="Times New Roman" pitchFamily="18" charset="0"/>
                <a:cs typeface="Times New Roman" pitchFamily="18" charset="0"/>
              </a:rPr>
              <a:t>2. Yazı Tahtaları</a:t>
            </a:r>
            <a:endParaRPr lang="tr-TR" dirty="0">
              <a:latin typeface="Times New Roman" pitchFamily="18" charset="0"/>
              <a:cs typeface="Times New Roman" pitchFamily="18" charset="0"/>
            </a:endParaRPr>
          </a:p>
        </p:txBody>
      </p:sp>
      <p:sp>
        <p:nvSpPr>
          <p:cNvPr id="3" name="İçerik Yer Tutucusu 2"/>
          <p:cNvSpPr>
            <a:spLocks noGrp="1"/>
          </p:cNvSpPr>
          <p:nvPr>
            <p:ph idx="1"/>
          </p:nvPr>
        </p:nvSpPr>
        <p:spPr/>
        <p:txBody>
          <a:bodyPr/>
          <a:lstStyle/>
          <a:p>
            <a:pPr algn="just"/>
            <a:r>
              <a:rPr lang="tr-TR" b="1" u="sng" dirty="0" smtClean="0">
                <a:solidFill>
                  <a:schemeClr val="tx1">
                    <a:lumMod val="95000"/>
                    <a:lumOff val="5000"/>
                  </a:schemeClr>
                </a:solidFill>
                <a:cs typeface="Times New Roman" pitchFamily="18" charset="0"/>
              </a:rPr>
              <a:t>Kara Tahta: </a:t>
            </a:r>
            <a:r>
              <a:rPr lang="tr-TR" dirty="0" smtClean="0">
                <a:solidFill>
                  <a:schemeClr val="tx1">
                    <a:lumMod val="95000"/>
                    <a:lumOff val="5000"/>
                  </a:schemeClr>
                </a:solidFill>
                <a:cs typeface="Times New Roman" pitchFamily="18" charset="0"/>
              </a:rPr>
              <a:t>Geleneksel sınıf ortamında her öğretmenin ve öğrencinin en çok kullandığı araçlardan birisidir. Kara tahta üzerine yazılan, çizilen yazı, resim ve şekiller öğrenmeyi somutlaştırmak için çok sık kullanılmaktadır.</a:t>
            </a:r>
          </a:p>
          <a:p>
            <a:pPr marL="0" indent="0">
              <a:buNone/>
            </a:pPr>
            <a:endParaRPr lang="tr-TR" dirty="0" smtClean="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79712" y="3717032"/>
            <a:ext cx="5400599" cy="2160240"/>
          </a:xfrm>
          <a:prstGeom prst="rect">
            <a:avLst/>
          </a:prstGeom>
        </p:spPr>
      </p:pic>
    </p:spTree>
    <p:extLst>
      <p:ext uri="{BB962C8B-B14F-4D97-AF65-F5344CB8AC3E}">
        <p14:creationId xmlns:p14="http://schemas.microsoft.com/office/powerpoint/2010/main" val="28881632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600200"/>
            <a:ext cx="4402832" cy="4525963"/>
          </a:xfrm>
        </p:spPr>
        <p:txBody>
          <a:bodyPr/>
          <a:lstStyle/>
          <a:p>
            <a:pPr algn="just"/>
            <a:r>
              <a:rPr lang="tr-TR" b="1" u="sng" dirty="0" smtClean="0">
                <a:solidFill>
                  <a:schemeClr val="tx1"/>
                </a:solidFill>
              </a:rPr>
              <a:t>Pazen Tahta</a:t>
            </a:r>
            <a:r>
              <a:rPr lang="tr-TR" dirty="0" smtClean="0">
                <a:solidFill>
                  <a:schemeClr val="tx1"/>
                </a:solidFill>
              </a:rPr>
              <a:t>: Bir tahta üzerine pazen geçirilerek elde edilen tahtadır. Figürlerin kullanımı ve resimleri sergilemek için kullanılmaktadır.</a:t>
            </a:r>
          </a:p>
          <a:p>
            <a:pPr marL="0" indent="0">
              <a:buNone/>
            </a:pPr>
            <a:endParaRPr lang="tr-TR" dirty="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32040" y="1700808"/>
            <a:ext cx="3789040" cy="2526027"/>
          </a:xfrm>
          <a:prstGeom prst="rect">
            <a:avLst/>
          </a:prstGeom>
        </p:spPr>
      </p:pic>
    </p:spTree>
    <p:extLst>
      <p:ext uri="{BB962C8B-B14F-4D97-AF65-F5344CB8AC3E}">
        <p14:creationId xmlns:p14="http://schemas.microsoft.com/office/powerpoint/2010/main" val="37354502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692696"/>
            <a:ext cx="8388424" cy="5145435"/>
          </a:xfrm>
        </p:spPr>
        <p:txBody>
          <a:bodyPr/>
          <a:lstStyle/>
          <a:p>
            <a:pPr algn="just"/>
            <a:r>
              <a:rPr lang="tr-TR" b="1" u="sng" dirty="0" smtClean="0">
                <a:solidFill>
                  <a:schemeClr val="tx1">
                    <a:lumMod val="95000"/>
                    <a:lumOff val="5000"/>
                  </a:schemeClr>
                </a:solidFill>
                <a:cs typeface="Times New Roman" pitchFamily="18" charset="0"/>
              </a:rPr>
              <a:t>Manyetik Tahta</a:t>
            </a:r>
            <a:r>
              <a:rPr lang="tr-TR" dirty="0" smtClean="0">
                <a:solidFill>
                  <a:schemeClr val="tx1">
                    <a:lumMod val="95000"/>
                    <a:lumOff val="5000"/>
                  </a:schemeClr>
                </a:solidFill>
                <a:cs typeface="Times New Roman" pitchFamily="18" charset="0"/>
              </a:rPr>
              <a:t>: Son yıllarda kara tahta ve pazen tahtanın yanı sıra manyetik tahta ya da mıknatıslı tahta kullanılmaya başlanmıştır. Kullanılacak fiş, resim ve şekillerin arkasına mıknatıs takılır. Bu mıknatısla fiş, resim ve şekiller manyetik tahtada düşmeden durabilmekte ve bunlardan faydalanılarak çalışmalar yapılabilmektedir.</a:t>
            </a:r>
            <a:endParaRPr lang="tr-TR" dirty="0">
              <a:solidFill>
                <a:schemeClr val="tx1">
                  <a:lumMod val="95000"/>
                  <a:lumOff val="5000"/>
                </a:schemeClr>
              </a:solidFill>
              <a:cs typeface="Times New Roman" pitchFamily="18" charset="0"/>
            </a:endParaRP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27784" y="3573016"/>
            <a:ext cx="3958356" cy="2279526"/>
          </a:xfrm>
          <a:prstGeom prst="rect">
            <a:avLst/>
          </a:prstGeom>
        </p:spPr>
      </p:pic>
    </p:spTree>
    <p:extLst>
      <p:ext uri="{BB962C8B-B14F-4D97-AF65-F5344CB8AC3E}">
        <p14:creationId xmlns:p14="http://schemas.microsoft.com/office/powerpoint/2010/main" val="5989317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404664"/>
            <a:ext cx="8229600" cy="5661248"/>
          </a:xfrm>
        </p:spPr>
        <p:txBody>
          <a:bodyPr/>
          <a:lstStyle/>
          <a:p>
            <a:pPr algn="just">
              <a:lnSpc>
                <a:spcPct val="150000"/>
              </a:lnSpc>
            </a:pPr>
            <a:r>
              <a:rPr lang="tr-TR" b="1" u="sng" dirty="0" smtClean="0">
                <a:solidFill>
                  <a:schemeClr val="tx1"/>
                </a:solidFill>
                <a:cs typeface="Times New Roman" pitchFamily="18" charset="0"/>
              </a:rPr>
              <a:t>Bülten Tahtası:</a:t>
            </a:r>
            <a:r>
              <a:rPr lang="tr-TR" dirty="0" smtClean="0">
                <a:solidFill>
                  <a:schemeClr val="tx1"/>
                </a:solidFill>
                <a:cs typeface="Times New Roman" pitchFamily="18" charset="0"/>
              </a:rPr>
              <a:t> Gerek sınıf gerekse sınıf dışında okuldaki genel duyurular için kullanılan bir araçtır. Duyurular, duvar gazeteleri, öyküler, bulmacalar, atasözleri, şiirler, karikatürler bu tahtaya asılarak öğrencilerin ders dışı ilgilerini çekmek ve onları sürekli güdülemek mümkündür.</a:t>
            </a:r>
            <a:endParaRPr lang="tr-TR" dirty="0">
              <a:solidFill>
                <a:schemeClr val="tx1"/>
              </a:solidFill>
              <a:cs typeface="Times New Roman" pitchFamily="18" charset="0"/>
            </a:endParaRP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16016" y="3573016"/>
            <a:ext cx="3456384" cy="2321075"/>
          </a:xfrm>
          <a:prstGeom prst="rect">
            <a:avLst/>
          </a:prstGeom>
        </p:spPr>
      </p:pic>
    </p:spTree>
    <p:extLst>
      <p:ext uri="{BB962C8B-B14F-4D97-AF65-F5344CB8AC3E}">
        <p14:creationId xmlns:p14="http://schemas.microsoft.com/office/powerpoint/2010/main" val="7267563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3568" y="0"/>
            <a:ext cx="8229600" cy="1600200"/>
          </a:xfrm>
        </p:spPr>
        <p:txBody>
          <a:bodyPr/>
          <a:lstStyle/>
          <a:p>
            <a:r>
              <a:rPr lang="tr-TR" dirty="0" smtClean="0"/>
              <a:t>3. Resimler</a:t>
            </a:r>
            <a:endParaRPr lang="tr-TR" dirty="0"/>
          </a:p>
        </p:txBody>
      </p:sp>
      <p:sp>
        <p:nvSpPr>
          <p:cNvPr id="3" name="İçerik Yer Tutucusu 2"/>
          <p:cNvSpPr>
            <a:spLocks noGrp="1"/>
          </p:cNvSpPr>
          <p:nvPr>
            <p:ph idx="1"/>
          </p:nvPr>
        </p:nvSpPr>
        <p:spPr/>
        <p:txBody>
          <a:bodyPr/>
          <a:lstStyle/>
          <a:p>
            <a:r>
              <a:rPr lang="tr-TR" dirty="0" smtClean="0">
                <a:solidFill>
                  <a:schemeClr val="tx1"/>
                </a:solidFill>
                <a:cs typeface="Times New Roman" pitchFamily="18" charset="0"/>
              </a:rPr>
              <a:t>Düz Resimler</a:t>
            </a:r>
          </a:p>
          <a:p>
            <a:r>
              <a:rPr lang="tr-TR" dirty="0" smtClean="0">
                <a:solidFill>
                  <a:schemeClr val="tx1"/>
                </a:solidFill>
                <a:cs typeface="Times New Roman" pitchFamily="18" charset="0"/>
              </a:rPr>
              <a:t>Çizgi Resimler</a:t>
            </a:r>
          </a:p>
          <a:p>
            <a:r>
              <a:rPr lang="tr-TR" dirty="0" smtClean="0">
                <a:solidFill>
                  <a:schemeClr val="tx1"/>
                </a:solidFill>
                <a:cs typeface="Times New Roman" pitchFamily="18" charset="0"/>
              </a:rPr>
              <a:t>Flash Kartlar</a:t>
            </a:r>
          </a:p>
          <a:p>
            <a:r>
              <a:rPr lang="tr-TR" dirty="0" err="1" smtClean="0">
                <a:solidFill>
                  <a:schemeClr val="tx1"/>
                </a:solidFill>
                <a:cs typeface="Times New Roman" pitchFamily="18" charset="0"/>
              </a:rPr>
              <a:t>Figürinler</a:t>
            </a:r>
            <a:endParaRPr lang="tr-TR" dirty="0" smtClean="0">
              <a:solidFill>
                <a:schemeClr val="tx1"/>
              </a:solidFill>
              <a:cs typeface="Times New Roman" pitchFamily="18" charset="0"/>
            </a:endParaRPr>
          </a:p>
          <a:p>
            <a:r>
              <a:rPr lang="tr-TR" dirty="0" smtClean="0">
                <a:solidFill>
                  <a:schemeClr val="tx1"/>
                </a:solidFill>
                <a:cs typeface="Times New Roman" pitchFamily="18" charset="0"/>
              </a:rPr>
              <a:t>Duvar Resimleri</a:t>
            </a:r>
          </a:p>
          <a:p>
            <a:r>
              <a:rPr lang="tr-TR" dirty="0" smtClean="0">
                <a:solidFill>
                  <a:schemeClr val="tx1"/>
                </a:solidFill>
                <a:cs typeface="Times New Roman" pitchFamily="18" charset="0"/>
              </a:rPr>
              <a:t>Levhalar</a:t>
            </a:r>
          </a:p>
          <a:p>
            <a:r>
              <a:rPr lang="tr-TR" dirty="0" smtClean="0">
                <a:solidFill>
                  <a:schemeClr val="tx1"/>
                </a:solidFill>
                <a:cs typeface="Times New Roman" pitchFamily="18" charset="0"/>
              </a:rPr>
              <a:t>Afişler</a:t>
            </a:r>
            <a:endParaRPr lang="tr-TR" dirty="0">
              <a:solidFill>
                <a:schemeClr val="tx1"/>
              </a:solidFill>
              <a:cs typeface="Times New Roman" pitchFamily="18" charset="0"/>
            </a:endParaRPr>
          </a:p>
        </p:txBody>
      </p:sp>
    </p:spTree>
    <p:extLst>
      <p:ext uri="{BB962C8B-B14F-4D97-AF65-F5344CB8AC3E}">
        <p14:creationId xmlns:p14="http://schemas.microsoft.com/office/powerpoint/2010/main" val="24200670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4. Fişler</a:t>
            </a:r>
            <a:endParaRPr lang="tr-TR" dirty="0"/>
          </a:p>
        </p:txBody>
      </p:sp>
      <p:sp>
        <p:nvSpPr>
          <p:cNvPr id="3" name="İçerik Yer Tutucusu 2"/>
          <p:cNvSpPr>
            <a:spLocks noGrp="1"/>
          </p:cNvSpPr>
          <p:nvPr>
            <p:ph idx="1"/>
          </p:nvPr>
        </p:nvSpPr>
        <p:spPr/>
        <p:txBody>
          <a:bodyPr/>
          <a:lstStyle/>
          <a:p>
            <a:pPr algn="just"/>
            <a:r>
              <a:rPr lang="tr-TR" dirty="0" smtClean="0">
                <a:solidFill>
                  <a:schemeClr val="tx1"/>
                </a:solidFill>
              </a:rPr>
              <a:t>Fiş, üzerinde öğretilecek cümlenin yazdığı küçük ya da büyük boyda kesilmiş kartonlardır.</a:t>
            </a:r>
          </a:p>
          <a:p>
            <a:pPr algn="just"/>
            <a:r>
              <a:rPr lang="tr-TR" dirty="0" smtClean="0">
                <a:solidFill>
                  <a:schemeClr val="tx1"/>
                </a:solidFill>
              </a:rPr>
              <a:t>Büyük Fişler: 20 cm eninde çeşitli renkte karton ya da mat renkte ambalaj kağıdına 5 </a:t>
            </a:r>
            <a:r>
              <a:rPr lang="tr-TR" dirty="0" err="1" smtClean="0">
                <a:solidFill>
                  <a:schemeClr val="tx1"/>
                </a:solidFill>
              </a:rPr>
              <a:t>mm’lik</a:t>
            </a:r>
            <a:r>
              <a:rPr lang="tr-TR" dirty="0" smtClean="0">
                <a:solidFill>
                  <a:schemeClr val="tx1"/>
                </a:solidFill>
              </a:rPr>
              <a:t> tablalı uçla siyah renkte, yazı kurallarına uyarak sınıfın en arkasında oturan çocukların da görebileceği şekilde gövdesi 5-6 cm olan harflerle yazılan fişlerdir. </a:t>
            </a:r>
            <a:endParaRPr lang="tr-TR" dirty="0">
              <a:solidFill>
                <a:schemeClr val="tx1"/>
              </a:solidFill>
            </a:endParaRP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31840" y="4293096"/>
            <a:ext cx="3096344" cy="2319269"/>
          </a:xfrm>
          <a:prstGeom prst="rect">
            <a:avLst/>
          </a:prstGeom>
        </p:spPr>
      </p:pic>
    </p:spTree>
    <p:extLst>
      <p:ext uri="{BB962C8B-B14F-4D97-AF65-F5344CB8AC3E}">
        <p14:creationId xmlns:p14="http://schemas.microsoft.com/office/powerpoint/2010/main" val="11129872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smtClean="0">
                <a:solidFill>
                  <a:schemeClr val="tx1"/>
                </a:solidFill>
              </a:rPr>
              <a:t>Küçük Fişler: büyük fişteki cümlenin aynısı yazılır. İki cm enindeki kartonlardan her çocuk için bir tane hazırlanır. </a:t>
            </a:r>
            <a:endParaRPr lang="tr-TR" dirty="0">
              <a:solidFill>
                <a:schemeClr val="tx1"/>
              </a:solidFill>
            </a:endParaRPr>
          </a:p>
        </p:txBody>
      </p:sp>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4" y="3140968"/>
            <a:ext cx="8136904" cy="3456384"/>
          </a:xfrm>
          <a:prstGeom prst="rect">
            <a:avLst/>
          </a:prstGeom>
        </p:spPr>
      </p:pic>
    </p:spTree>
    <p:extLst>
      <p:ext uri="{BB962C8B-B14F-4D97-AF65-F5344CB8AC3E}">
        <p14:creationId xmlns:p14="http://schemas.microsoft.com/office/powerpoint/2010/main" val="42221135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smtClean="0"/>
              <a:t>5. Harf, Hece ve Kelime Küpleri İle Cümle Çarkı </a:t>
            </a:r>
            <a:endParaRPr lang="tr-TR" dirty="0"/>
          </a:p>
        </p:txBody>
      </p:sp>
      <p:sp>
        <p:nvSpPr>
          <p:cNvPr id="3" name="İçerik Yer Tutucusu 2"/>
          <p:cNvSpPr>
            <a:spLocks noGrp="1"/>
          </p:cNvSpPr>
          <p:nvPr>
            <p:ph idx="1"/>
          </p:nvPr>
        </p:nvSpPr>
        <p:spPr>
          <a:xfrm>
            <a:off x="539552" y="1958106"/>
            <a:ext cx="8229600" cy="4525963"/>
          </a:xfrm>
        </p:spPr>
        <p:txBody>
          <a:bodyPr/>
          <a:lstStyle/>
          <a:p>
            <a:r>
              <a:rPr lang="tr-TR" dirty="0" smtClean="0">
                <a:solidFill>
                  <a:schemeClr val="tx1">
                    <a:lumMod val="95000"/>
                    <a:lumOff val="5000"/>
                  </a:schemeClr>
                </a:solidFill>
              </a:rPr>
              <a:t>Daha çok ilk okuma-yazma öğretiminde sıkça kullanılır. </a:t>
            </a:r>
            <a:endParaRPr lang="tr-TR" dirty="0">
              <a:solidFill>
                <a:schemeClr val="tx1">
                  <a:lumMod val="95000"/>
                  <a:lumOff val="5000"/>
                </a:schemeClr>
              </a:solidFill>
            </a:endParaRPr>
          </a:p>
        </p:txBody>
      </p:sp>
      <p:pic>
        <p:nvPicPr>
          <p:cNvPr id="5" name="4 Resim" descr="70_02_IngilizceKelimeVCDsi.jpg"/>
          <p:cNvPicPr>
            <a:picLocks noChangeAspect="1"/>
          </p:cNvPicPr>
          <p:nvPr/>
        </p:nvPicPr>
        <p:blipFill>
          <a:blip r:embed="rId2" cstate="print"/>
          <a:stretch>
            <a:fillRect/>
          </a:stretch>
        </p:blipFill>
        <p:spPr>
          <a:xfrm>
            <a:off x="2699792" y="2996952"/>
            <a:ext cx="3384376" cy="3384376"/>
          </a:xfrm>
          <a:prstGeom prst="rect">
            <a:avLst/>
          </a:prstGeom>
        </p:spPr>
      </p:pic>
    </p:spTree>
    <p:extLst>
      <p:ext uri="{BB962C8B-B14F-4D97-AF65-F5344CB8AC3E}">
        <p14:creationId xmlns:p14="http://schemas.microsoft.com/office/powerpoint/2010/main" val="5081886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6. Gerçek Eşyalar ve Modeller</a:t>
            </a:r>
            <a:endParaRPr lang="tr-TR" dirty="0"/>
          </a:p>
        </p:txBody>
      </p:sp>
      <p:sp>
        <p:nvSpPr>
          <p:cNvPr id="3" name="İçerik Yer Tutucusu 2"/>
          <p:cNvSpPr>
            <a:spLocks noGrp="1"/>
          </p:cNvSpPr>
          <p:nvPr>
            <p:ph idx="1"/>
          </p:nvPr>
        </p:nvSpPr>
        <p:spPr>
          <a:xfrm>
            <a:off x="467544" y="2780928"/>
            <a:ext cx="8229600" cy="4525963"/>
          </a:xfrm>
        </p:spPr>
        <p:txBody>
          <a:bodyPr/>
          <a:lstStyle/>
          <a:p>
            <a:pPr algn="just">
              <a:lnSpc>
                <a:spcPct val="150000"/>
              </a:lnSpc>
            </a:pPr>
            <a:r>
              <a:rPr lang="tr-TR" dirty="0" smtClean="0">
                <a:solidFill>
                  <a:schemeClr val="tx1"/>
                </a:solidFill>
              </a:rPr>
              <a:t>Türkçe öğretiminde özellikle başlangıç düzeyinde gerçek eşyalardan yararlanmak mümkündür. Bunlar sınıf içindeki eşyalar olabileceği gibi sınıfa getirilmesi kolay eşyalar da olabilir. </a:t>
            </a:r>
            <a:endParaRPr lang="tr-TR" dirty="0">
              <a:solidFill>
                <a:schemeClr val="tx1"/>
              </a:solidFill>
            </a:endParaRPr>
          </a:p>
        </p:txBody>
      </p:sp>
    </p:spTree>
    <p:extLst>
      <p:ext uri="{BB962C8B-B14F-4D97-AF65-F5344CB8AC3E}">
        <p14:creationId xmlns:p14="http://schemas.microsoft.com/office/powerpoint/2010/main" val="18055033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7. Projektörler ve Grafikler</a:t>
            </a:r>
            <a:endParaRPr lang="tr-TR" dirty="0"/>
          </a:p>
        </p:txBody>
      </p:sp>
      <p:sp>
        <p:nvSpPr>
          <p:cNvPr id="3" name="İçerik Yer Tutucusu 2"/>
          <p:cNvSpPr>
            <a:spLocks noGrp="1"/>
          </p:cNvSpPr>
          <p:nvPr>
            <p:ph idx="1"/>
          </p:nvPr>
        </p:nvSpPr>
        <p:spPr>
          <a:xfrm>
            <a:off x="395536" y="1988840"/>
            <a:ext cx="8229600" cy="3057203"/>
          </a:xfrm>
        </p:spPr>
        <p:txBody>
          <a:bodyPr/>
          <a:lstStyle/>
          <a:p>
            <a:pPr algn="just"/>
            <a:r>
              <a:rPr lang="tr-TR" dirty="0" smtClean="0">
                <a:solidFill>
                  <a:schemeClr val="tx1"/>
                </a:solidFill>
              </a:rPr>
              <a:t>Okullarımızda Türkçe öğretiminde projektör ve grafikler yaygın olarak kullanılmakta ve bunlar özellikle sözlü anlatım ve yazılı anlatım çalışmalarında yararlı olmaktadır.</a:t>
            </a:r>
            <a:endParaRPr lang="tr-TR" dirty="0">
              <a:solidFill>
                <a:schemeClr val="tx1"/>
              </a:solidFill>
            </a:endParaRP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1800" y="3717032"/>
            <a:ext cx="3828225" cy="2277616"/>
          </a:xfrm>
          <a:prstGeom prst="rect">
            <a:avLst/>
          </a:prstGeom>
        </p:spPr>
      </p:pic>
    </p:spTree>
    <p:extLst>
      <p:ext uri="{BB962C8B-B14F-4D97-AF65-F5344CB8AC3E}">
        <p14:creationId xmlns:p14="http://schemas.microsoft.com/office/powerpoint/2010/main" val="33626974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4595018"/>
            <a:ext cx="8229600" cy="4525963"/>
          </a:xfrm>
        </p:spPr>
        <p:txBody>
          <a:bodyPr/>
          <a:lstStyle/>
          <a:p>
            <a:r>
              <a:rPr lang="tr-TR" dirty="0" err="1" smtClean="0">
                <a:solidFill>
                  <a:schemeClr val="tx1"/>
                </a:solidFill>
              </a:rPr>
              <a:t>Opak</a:t>
            </a:r>
            <a:r>
              <a:rPr lang="tr-TR" dirty="0" smtClean="0">
                <a:solidFill>
                  <a:schemeClr val="tx1"/>
                </a:solidFill>
              </a:rPr>
              <a:t> Projektörü: Fotoğraf, resim, kitap sayfaları gibi şeffaf olmayan materyalleri ekrana yansıtmaya yarayan bir araçtır.</a:t>
            </a:r>
            <a:endParaRPr lang="tr-TR" dirty="0">
              <a:solidFill>
                <a:schemeClr val="tx1"/>
              </a:solidFill>
            </a:endParaRP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568" y="548680"/>
            <a:ext cx="7924328" cy="3371436"/>
          </a:xfrm>
          <a:prstGeom prst="rect">
            <a:avLst/>
          </a:prstGeom>
        </p:spPr>
      </p:pic>
    </p:spTree>
    <p:extLst>
      <p:ext uri="{BB962C8B-B14F-4D97-AF65-F5344CB8AC3E}">
        <p14:creationId xmlns:p14="http://schemas.microsoft.com/office/powerpoint/2010/main" val="37481500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311352" y="1052736"/>
            <a:ext cx="5509120" cy="4958011"/>
          </a:xfrm>
        </p:spPr>
        <p:txBody>
          <a:bodyPr>
            <a:normAutofit lnSpcReduction="10000"/>
          </a:bodyPr>
          <a:lstStyle/>
          <a:p>
            <a:pPr algn="just"/>
            <a:r>
              <a:rPr lang="tr-TR" dirty="0" smtClean="0">
                <a:solidFill>
                  <a:schemeClr val="tx1">
                    <a:lumMod val="95000"/>
                    <a:lumOff val="5000"/>
                  </a:schemeClr>
                </a:solidFill>
              </a:rPr>
              <a:t>Tepegöz: Tepegöz saydam olarak bilinen şeffaf levhaları ekrana yansıtmaya yarayan araçtır.</a:t>
            </a:r>
          </a:p>
          <a:p>
            <a:pPr algn="just">
              <a:buNone/>
            </a:pPr>
            <a:endParaRPr lang="tr-TR" dirty="0" smtClean="0">
              <a:solidFill>
                <a:schemeClr val="tx1">
                  <a:lumMod val="95000"/>
                  <a:lumOff val="5000"/>
                </a:schemeClr>
              </a:solidFill>
            </a:endParaRPr>
          </a:p>
          <a:p>
            <a:pPr algn="just"/>
            <a:r>
              <a:rPr lang="tr-TR" dirty="0" smtClean="0">
                <a:solidFill>
                  <a:schemeClr val="tx1"/>
                </a:solidFill>
              </a:rPr>
              <a:t>Slayt Projektörü: Slaytların ekrana yansıtılmasına yarayan araçlara denir.</a:t>
            </a:r>
          </a:p>
          <a:p>
            <a:pPr algn="just"/>
            <a:endParaRPr lang="tr-TR" dirty="0" smtClean="0">
              <a:solidFill>
                <a:schemeClr val="tx1"/>
              </a:solidFill>
            </a:endParaRPr>
          </a:p>
          <a:p>
            <a:pPr algn="just"/>
            <a:r>
              <a:rPr lang="tr-TR" dirty="0" smtClean="0">
                <a:solidFill>
                  <a:schemeClr val="tx1"/>
                </a:solidFill>
              </a:rPr>
              <a:t>Film projektörü: film şeritlerinin ekrana yansıtılmasına yarayan araca film şeridi projeksiyonu denir</a:t>
            </a:r>
            <a:r>
              <a:rPr lang="tr-TR" dirty="0" smtClean="0"/>
              <a:t>. </a:t>
            </a:r>
          </a:p>
          <a:p>
            <a:endParaRPr lang="tr-TR" dirty="0">
              <a:solidFill>
                <a:schemeClr val="tx1">
                  <a:lumMod val="95000"/>
                  <a:lumOff val="5000"/>
                </a:schemeClr>
              </a:solidFill>
            </a:endParaRP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560" y="1052736"/>
            <a:ext cx="2736304" cy="3744416"/>
          </a:xfrm>
          <a:prstGeom prst="rect">
            <a:avLst/>
          </a:prstGeom>
        </p:spPr>
      </p:pic>
    </p:spTree>
    <p:extLst>
      <p:ext uri="{BB962C8B-B14F-4D97-AF65-F5344CB8AC3E}">
        <p14:creationId xmlns:p14="http://schemas.microsoft.com/office/powerpoint/2010/main" val="19961089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755576" y="980728"/>
            <a:ext cx="7772400" cy="1470025"/>
          </a:xfrm>
        </p:spPr>
        <p:txBody>
          <a:bodyPr/>
          <a:lstStyle/>
          <a:p>
            <a:r>
              <a:rPr lang="tr-TR" sz="6000" dirty="0" smtClean="0"/>
              <a:t>B)İŞİTSEL ARAÇLAR</a:t>
            </a:r>
            <a:endParaRPr lang="tr-TR" sz="6000" dirty="0"/>
          </a:p>
        </p:txBody>
      </p:sp>
      <p:sp>
        <p:nvSpPr>
          <p:cNvPr id="3" name="Alt Başlık 2"/>
          <p:cNvSpPr>
            <a:spLocks noGrp="1"/>
          </p:cNvSpPr>
          <p:nvPr>
            <p:ph type="subTitle" idx="1"/>
          </p:nvPr>
        </p:nvSpPr>
        <p:spPr>
          <a:xfrm>
            <a:off x="827584" y="3068960"/>
            <a:ext cx="7520880" cy="4082008"/>
          </a:xfrm>
        </p:spPr>
        <p:txBody>
          <a:bodyPr/>
          <a:lstStyle/>
          <a:p>
            <a:pPr algn="just"/>
            <a:r>
              <a:rPr lang="tr-TR" smtClean="0">
                <a:solidFill>
                  <a:schemeClr val="tx1">
                    <a:lumMod val="95000"/>
                    <a:lumOff val="5000"/>
                  </a:schemeClr>
                </a:solidFill>
              </a:rPr>
              <a:t>Radyo, teyp, </a:t>
            </a:r>
            <a:r>
              <a:rPr lang="tr-TR" dirty="0" smtClean="0">
                <a:solidFill>
                  <a:schemeClr val="tx1">
                    <a:lumMod val="95000"/>
                    <a:lumOff val="5000"/>
                  </a:schemeClr>
                </a:solidFill>
              </a:rPr>
              <a:t>ses bantları ve kasetler : Bu araçlar kulağa hitap eden ve büyük insan kitlelerini etkileyen bir iletişim araçlarıdır.</a:t>
            </a:r>
            <a:endParaRPr lang="tr-TR" dirty="0">
              <a:solidFill>
                <a:schemeClr val="tx1">
                  <a:lumMod val="95000"/>
                  <a:lumOff val="5000"/>
                </a:schemeClr>
              </a:solidFill>
            </a:endParaRP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568" y="4509120"/>
            <a:ext cx="8280920" cy="2232248"/>
          </a:xfrm>
          <a:prstGeom prst="rect">
            <a:avLst/>
          </a:prstGeom>
        </p:spPr>
      </p:pic>
    </p:spTree>
    <p:extLst>
      <p:ext uri="{BB962C8B-B14F-4D97-AF65-F5344CB8AC3E}">
        <p14:creationId xmlns:p14="http://schemas.microsoft.com/office/powerpoint/2010/main" val="27582228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467544" y="620688"/>
            <a:ext cx="7772400" cy="1470025"/>
          </a:xfrm>
        </p:spPr>
        <p:txBody>
          <a:bodyPr/>
          <a:lstStyle/>
          <a:p>
            <a:r>
              <a:rPr lang="tr-TR" sz="4000" dirty="0" smtClean="0"/>
              <a:t>C) GÖRSEL İŞİTSEL ARAÇLAR</a:t>
            </a:r>
            <a:r>
              <a:rPr lang="tr-TR" dirty="0" smtClean="0"/>
              <a:t/>
            </a:r>
            <a:br>
              <a:rPr lang="tr-TR" dirty="0" smtClean="0"/>
            </a:br>
            <a:endParaRPr lang="tr-TR" dirty="0"/>
          </a:p>
        </p:txBody>
      </p:sp>
      <p:sp>
        <p:nvSpPr>
          <p:cNvPr id="3" name="Alt Başlık 2"/>
          <p:cNvSpPr>
            <a:spLocks noGrp="1"/>
          </p:cNvSpPr>
          <p:nvPr>
            <p:ph type="subTitle" idx="1"/>
          </p:nvPr>
        </p:nvSpPr>
        <p:spPr>
          <a:xfrm>
            <a:off x="827584" y="1412776"/>
            <a:ext cx="6400800" cy="1752600"/>
          </a:xfrm>
        </p:spPr>
        <p:txBody>
          <a:bodyPr>
            <a:normAutofit fontScale="25000" lnSpcReduction="20000"/>
          </a:bodyPr>
          <a:lstStyle/>
          <a:p>
            <a:pPr algn="l">
              <a:lnSpc>
                <a:spcPct val="220000"/>
              </a:lnSpc>
            </a:pPr>
            <a:r>
              <a:rPr lang="tr-TR" sz="9600" b="1" dirty="0" smtClean="0">
                <a:solidFill>
                  <a:schemeClr val="tx1"/>
                </a:solidFill>
                <a:latin typeface="Times New Roman" pitchFamily="18" charset="0"/>
                <a:cs typeface="Times New Roman" pitchFamily="18" charset="0"/>
              </a:rPr>
              <a:t>Film makinesi ve hareketli filmler</a:t>
            </a:r>
          </a:p>
          <a:p>
            <a:pPr algn="l">
              <a:lnSpc>
                <a:spcPct val="220000"/>
              </a:lnSpc>
            </a:pPr>
            <a:r>
              <a:rPr lang="tr-TR" sz="9600" b="1" dirty="0" err="1" smtClean="0">
                <a:solidFill>
                  <a:schemeClr val="tx1"/>
                </a:solidFill>
                <a:latin typeface="Times New Roman" pitchFamily="18" charset="0"/>
                <a:cs typeface="Times New Roman" pitchFamily="18" charset="0"/>
              </a:rPr>
              <a:t>Tv</a:t>
            </a:r>
            <a:r>
              <a:rPr lang="tr-TR" sz="9600" b="1" dirty="0" smtClean="0">
                <a:solidFill>
                  <a:schemeClr val="tx1"/>
                </a:solidFill>
                <a:latin typeface="Times New Roman" pitchFamily="18" charset="0"/>
                <a:cs typeface="Times New Roman" pitchFamily="18" charset="0"/>
              </a:rPr>
              <a:t> ve kapalı devre televizyonu</a:t>
            </a:r>
          </a:p>
          <a:p>
            <a:pPr algn="l">
              <a:lnSpc>
                <a:spcPct val="220000"/>
              </a:lnSpc>
            </a:pPr>
            <a:r>
              <a:rPr lang="tr-TR" sz="9600" b="1" dirty="0" smtClean="0">
                <a:solidFill>
                  <a:schemeClr val="tx1"/>
                </a:solidFill>
                <a:latin typeface="Times New Roman" pitchFamily="18" charset="0"/>
                <a:cs typeface="Times New Roman" pitchFamily="18" charset="0"/>
              </a:rPr>
              <a:t>Video : </a:t>
            </a:r>
            <a:r>
              <a:rPr lang="tr-TR" sz="9600" dirty="0">
                <a:solidFill>
                  <a:schemeClr val="tx1">
                    <a:lumMod val="95000"/>
                    <a:lumOff val="5000"/>
                  </a:schemeClr>
                </a:solidFill>
                <a:latin typeface="Times New Roman" pitchFamily="18" charset="0"/>
                <a:cs typeface="Times New Roman" pitchFamily="18" charset="0"/>
              </a:rPr>
              <a:t>M</a:t>
            </a:r>
            <a:r>
              <a:rPr lang="tr-TR" sz="9600" dirty="0" smtClean="0">
                <a:solidFill>
                  <a:schemeClr val="tx1">
                    <a:lumMod val="95000"/>
                    <a:lumOff val="5000"/>
                  </a:schemeClr>
                </a:solidFill>
                <a:latin typeface="Times New Roman" pitchFamily="18" charset="0"/>
                <a:cs typeface="Times New Roman" pitchFamily="18" charset="0"/>
              </a:rPr>
              <a:t>ateryali hareketli sesli ve görüntülü bir şekilde yansıtmaya yarayan araçlardır. Bu araçlarla öğrencilere konulu filmler karagöz kukla tiyatro eserleri ve çeşitli eserlerin oyunlaştırılmış hali, belgeseller izletilebilir.</a:t>
            </a:r>
          </a:p>
          <a:p>
            <a:endParaRPr lang="tr-TR" dirty="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56176" y="908720"/>
            <a:ext cx="2364482" cy="2209800"/>
          </a:xfrm>
          <a:prstGeom prst="rect">
            <a:avLst/>
          </a:prstGeom>
        </p:spPr>
      </p:pic>
    </p:spTree>
    <p:extLst>
      <p:ext uri="{BB962C8B-B14F-4D97-AF65-F5344CB8AC3E}">
        <p14:creationId xmlns:p14="http://schemas.microsoft.com/office/powerpoint/2010/main" val="27121075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11560" y="404664"/>
            <a:ext cx="7772400" cy="1470025"/>
          </a:xfrm>
        </p:spPr>
        <p:txBody>
          <a:bodyPr/>
          <a:lstStyle/>
          <a:p>
            <a:r>
              <a:rPr lang="tr-TR" sz="4800" dirty="0" smtClean="0"/>
              <a:t>D) CANLI KAYNAKLAR</a:t>
            </a:r>
            <a:endParaRPr lang="tr-TR" sz="4800" dirty="0"/>
          </a:p>
        </p:txBody>
      </p:sp>
      <p:sp>
        <p:nvSpPr>
          <p:cNvPr id="3" name="Alt Başlık 2"/>
          <p:cNvSpPr>
            <a:spLocks noGrp="1"/>
          </p:cNvSpPr>
          <p:nvPr>
            <p:ph type="subTitle" idx="1"/>
          </p:nvPr>
        </p:nvSpPr>
        <p:spPr>
          <a:xfrm>
            <a:off x="539552" y="2060848"/>
            <a:ext cx="8064896" cy="4032448"/>
          </a:xfrm>
        </p:spPr>
        <p:txBody>
          <a:bodyPr>
            <a:normAutofit/>
          </a:bodyPr>
          <a:lstStyle/>
          <a:p>
            <a:pPr algn="just"/>
            <a:r>
              <a:rPr lang="tr-TR" dirty="0" smtClean="0">
                <a:solidFill>
                  <a:schemeClr val="tx1">
                    <a:lumMod val="95000"/>
                    <a:lumOff val="5000"/>
                  </a:schemeClr>
                </a:solidFill>
              </a:rPr>
              <a:t>Türkçe eğitim ve öğretimi etkinliklerinde zaman zaman konuyla ilgili yetişkinler, yöneticiler sanatçılar ve alan uzmanları sınıf ve okula davet edilerek görüşlerinden yararlanılabilir. Bunun için konferans açık oturum, forum ve örnek olay uygulaması ve benzeri gibi etkinlikler düzenlenir. </a:t>
            </a:r>
            <a:endParaRPr lang="tr-TR" dirty="0">
              <a:solidFill>
                <a:schemeClr val="tx1">
                  <a:lumMod val="95000"/>
                  <a:lumOff val="5000"/>
                </a:schemeClr>
              </a:solidFill>
            </a:endParaRPr>
          </a:p>
        </p:txBody>
      </p:sp>
    </p:spTree>
    <p:extLst>
      <p:ext uri="{BB962C8B-B14F-4D97-AF65-F5344CB8AC3E}">
        <p14:creationId xmlns:p14="http://schemas.microsoft.com/office/powerpoint/2010/main" val="26987495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3568" y="332656"/>
            <a:ext cx="7772400" cy="1470025"/>
          </a:xfrm>
        </p:spPr>
        <p:txBody>
          <a:bodyPr/>
          <a:lstStyle/>
          <a:p>
            <a:r>
              <a:rPr lang="tr-TR" sz="3200" dirty="0"/>
              <a:t>A</a:t>
            </a:r>
            <a:r>
              <a:rPr lang="tr-TR" sz="3200" dirty="0" smtClean="0"/>
              <a:t>raç Gereçlerin Kullanımın Öğretmenin Rolü</a:t>
            </a:r>
            <a:endParaRPr lang="tr-TR" sz="3200" dirty="0"/>
          </a:p>
        </p:txBody>
      </p:sp>
      <p:sp>
        <p:nvSpPr>
          <p:cNvPr id="3" name="Alt Başlık 2"/>
          <p:cNvSpPr>
            <a:spLocks noGrp="1"/>
          </p:cNvSpPr>
          <p:nvPr>
            <p:ph type="subTitle" idx="1"/>
          </p:nvPr>
        </p:nvSpPr>
        <p:spPr>
          <a:xfrm>
            <a:off x="899592" y="1844824"/>
            <a:ext cx="7488832" cy="4680520"/>
          </a:xfrm>
          <a:solidFill>
            <a:schemeClr val="bg1"/>
          </a:solidFill>
        </p:spPr>
        <p:txBody>
          <a:bodyPr>
            <a:noAutofit/>
          </a:bodyPr>
          <a:lstStyle/>
          <a:p>
            <a:pPr algn="just"/>
            <a:r>
              <a:rPr lang="tr-TR" sz="2400" dirty="0" smtClean="0">
                <a:solidFill>
                  <a:schemeClr val="tx1">
                    <a:lumMod val="95000"/>
                    <a:lumOff val="5000"/>
                  </a:schemeClr>
                </a:solidFill>
                <a:cs typeface="Times New Roman" pitchFamily="18" charset="0"/>
              </a:rPr>
              <a:t>Her </a:t>
            </a:r>
            <a:r>
              <a:rPr lang="tr-TR" sz="2400" dirty="0">
                <a:solidFill>
                  <a:schemeClr val="tx1">
                    <a:lumMod val="95000"/>
                    <a:lumOff val="5000"/>
                  </a:schemeClr>
                </a:solidFill>
                <a:cs typeface="Times New Roman" pitchFamily="18" charset="0"/>
              </a:rPr>
              <a:t>eğitim aracının öğretme-öğrenme sürecinde kendine özgü eğitsel ya da öğretimsel özelliği vardır. Eğitim araçları öğrenci açısından konunun daha kolay öğrenmesini sağladığı gibi, öğretmenler açısından da öğretimi kolaylaştırmaktadır. Ayrıca eğitim yaşantılarını zenginleştirmekte, konuya derinlik sağlamaktadır. Sınıfa sığmayan evreni, bir daha dönüşümü olmayan tarihi, sınıf ortamına somut olarak getirmektedir. Eğitim araçları, eğitim teknolojisini oluşturan en önemli öğedir </a:t>
            </a:r>
            <a:r>
              <a:rPr lang="tr-TR" sz="2400" dirty="0" smtClean="0">
                <a:solidFill>
                  <a:schemeClr val="tx1">
                    <a:lumMod val="95000"/>
                    <a:lumOff val="5000"/>
                  </a:schemeClr>
                </a:solidFill>
                <a:cs typeface="Times New Roman" pitchFamily="18" charset="0"/>
              </a:rPr>
              <a:t>.</a:t>
            </a:r>
            <a:endParaRPr lang="tr-TR" sz="2400" dirty="0">
              <a:solidFill>
                <a:schemeClr val="tx1">
                  <a:lumMod val="95000"/>
                  <a:lumOff val="5000"/>
                </a:schemeClr>
              </a:solidFill>
              <a:cs typeface="Times New Roman" pitchFamily="18" charset="0"/>
            </a:endParaRPr>
          </a:p>
        </p:txBody>
      </p:sp>
    </p:spTree>
    <p:extLst>
      <p:ext uri="{BB962C8B-B14F-4D97-AF65-F5344CB8AC3E}">
        <p14:creationId xmlns:p14="http://schemas.microsoft.com/office/powerpoint/2010/main" val="341517019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4941168"/>
            <a:ext cx="8229600" cy="1143000"/>
          </a:xfrm>
        </p:spPr>
        <p:txBody>
          <a:bodyPr>
            <a:noAutofit/>
          </a:bodyPr>
          <a:lstStyle/>
          <a:p>
            <a:pPr algn="just">
              <a:lnSpc>
                <a:spcPct val="150000"/>
              </a:lnSpc>
            </a:pPr>
            <a:r>
              <a:rPr lang="tr-TR" sz="2400" dirty="0"/>
              <a:t>Öğretmenlerin eğitim araçlarını kullanmaları, eğitim araç-gereçlerinin öğretmenin yerine geçeceği anlamına gelmez. Aksine bunlar öğretmenlerin sadece bilgi dağıtan kişiler olmak yerine öğrenme deneyiminin yaratıcı yöneticileri haline gelmesini sağlar (</a:t>
            </a:r>
            <a:r>
              <a:rPr lang="tr-TR" sz="2400" dirty="0" err="1"/>
              <a:t>Heinich</a:t>
            </a:r>
            <a:r>
              <a:rPr lang="tr-TR" sz="2400" dirty="0"/>
              <a:t>, </a:t>
            </a:r>
            <a:r>
              <a:rPr lang="tr-TR" sz="2400" dirty="0" err="1"/>
              <a:t>Molenda</a:t>
            </a:r>
            <a:r>
              <a:rPr lang="tr-TR" sz="2400" dirty="0"/>
              <a:t> ve Russell,1993). Ancak araç gereçlerin teorik faydası ne olursa olsun, bunların kullanımı belirli düzeyde bilgi ve beceri gerektirir. Eğer öğretmen bu araç gereçleri kullanma becerisine sahip değilse veya bunların faydasına inanmıyorsa, onları kullanmak da istemeyecektir (Yalın, 1997)</a:t>
            </a:r>
          </a:p>
        </p:txBody>
      </p:sp>
    </p:spTree>
    <p:extLst>
      <p:ext uri="{BB962C8B-B14F-4D97-AF65-F5344CB8AC3E}">
        <p14:creationId xmlns:p14="http://schemas.microsoft.com/office/powerpoint/2010/main" val="363207473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Üst Düzey">
  <a:themeElements>
    <a:clrScheme name="Üst Düzey">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Üst Düzey">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Üst Düze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257</TotalTime>
  <Words>1084</Words>
  <Application>Microsoft Office PowerPoint</Application>
  <PresentationFormat>Ekran Gösterisi (4:3)</PresentationFormat>
  <Paragraphs>86</Paragraphs>
  <Slides>30</Slides>
  <Notes>0</Notes>
  <HiddenSlides>0</HiddenSlides>
  <MMClips>0</MMClips>
  <ScaleCrop>false</ScaleCrop>
  <HeadingPairs>
    <vt:vector size="4" baseType="variant">
      <vt:variant>
        <vt:lpstr>Tema</vt:lpstr>
      </vt:variant>
      <vt:variant>
        <vt:i4>1</vt:i4>
      </vt:variant>
      <vt:variant>
        <vt:lpstr>Slayt Başlıkları</vt:lpstr>
      </vt:variant>
      <vt:variant>
        <vt:i4>30</vt:i4>
      </vt:variant>
    </vt:vector>
  </HeadingPairs>
  <TitlesOfParts>
    <vt:vector size="31" baseType="lpstr">
      <vt:lpstr>Üst Düzey</vt:lpstr>
      <vt:lpstr>TÜRKÇE ÖĞRETİMİNDE KULLANILAN ARAÇ VE GEREÇLER</vt:lpstr>
      <vt:lpstr>Eskiden anadili öğretimi daha çok yazılı materyale dayalı olarak yapılırdı. Çağımızda teknolojinin gelişmesi sonucu resim ve şekiller, film şeritleri, projeksiyon, radyo ve televizyon gibi araçlar öğretmen ve öğrencilere çalışmalarında büyük ölçüde yardımcı olmaya başlamış bulunmaktadır. Bugün, Türkçe öğretiminde kullanılan araç ve gereç çeşidi çok artmıştır.</vt:lpstr>
      <vt:lpstr>TÜRKÇE ÖĞRETİMİNDE ARAÇ GEREÇLER DÖRT BAŞLIKTA İNCELENİR;  A) GÖRSEL ARAÇLAR B) İŞİTSEL ARAÇLAR C) İŞİTSEL VE GÖRSEL ARAÇLAR D) CANLI KAYNAKLAR    </vt:lpstr>
      <vt:lpstr>A)GÖRSEL ARAÇLAR</vt:lpstr>
      <vt:lpstr>DERS KİTAPLARI</vt:lpstr>
      <vt:lpstr>Ders Kitaplarının Şekil Özellikleri</vt:lpstr>
      <vt:lpstr>PowerPoint Sunusu</vt:lpstr>
      <vt:lpstr>PowerPoint Sunusu</vt:lpstr>
      <vt:lpstr>PowerPoint Sunusu</vt:lpstr>
      <vt:lpstr>PowerPoint Sunusu</vt:lpstr>
      <vt:lpstr>Ders Kitaplarının İçerik Özellikleri</vt:lpstr>
      <vt:lpstr>PowerPoint Sunusu</vt:lpstr>
      <vt:lpstr>PowerPoint Sunusu</vt:lpstr>
      <vt:lpstr>2. Yazı Tahtaları</vt:lpstr>
      <vt:lpstr>PowerPoint Sunusu</vt:lpstr>
      <vt:lpstr>PowerPoint Sunusu</vt:lpstr>
      <vt:lpstr>PowerPoint Sunusu</vt:lpstr>
      <vt:lpstr>3. Resimler</vt:lpstr>
      <vt:lpstr>4. Fişler</vt:lpstr>
      <vt:lpstr>PowerPoint Sunusu</vt:lpstr>
      <vt:lpstr>5. Harf, Hece ve Kelime Küpleri İle Cümle Çarkı </vt:lpstr>
      <vt:lpstr>6. Gerçek Eşyalar ve Modeller</vt:lpstr>
      <vt:lpstr>7. Projektörler ve Grafikler</vt:lpstr>
      <vt:lpstr>PowerPoint Sunusu</vt:lpstr>
      <vt:lpstr>PowerPoint Sunusu</vt:lpstr>
      <vt:lpstr>B)İŞİTSEL ARAÇLAR</vt:lpstr>
      <vt:lpstr>C) GÖRSEL İŞİTSEL ARAÇLAR </vt:lpstr>
      <vt:lpstr>D) CANLI KAYNAKLAR</vt:lpstr>
      <vt:lpstr>Araç Gereçlerin Kullanımın Öğretmenin Rolü</vt:lpstr>
      <vt:lpstr>Öğretmenlerin eğitim araçlarını kullanmaları, eğitim araç-gereçlerinin öğretmenin yerine geçeceği anlamına gelmez. Aksine bunlar öğretmenlerin sadece bilgi dağıtan kişiler olmak yerine öğrenme deneyiminin yaratıcı yöneticileri haline gelmesini sağlar (Heinich, Molenda ve Russell,1993). Ancak araç gereçlerin teorik faydası ne olursa olsun, bunların kullanımı belirli düzeyde bilgi ve beceri gerektirir. Eğer öğretmen bu araç gereçleri kullanma becerisine sahip değilse veya bunların faydasına inanmıyorsa, onları kullanmak da istemeyecektir (Yalın, 1997)</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TÜRKÇE ÖĞRETİMİNDE KULLANILAN ARAÇ VE GEREÇLER</dc:title>
  <dc:creator>sevdam</dc:creator>
  <cp:lastModifiedBy>Hp</cp:lastModifiedBy>
  <cp:revision>32</cp:revision>
  <dcterms:created xsi:type="dcterms:W3CDTF">2016-05-13T12:06:39Z</dcterms:created>
  <dcterms:modified xsi:type="dcterms:W3CDTF">2021-02-13T14:14:02Z</dcterms:modified>
</cp:coreProperties>
</file>